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304" r:id="rId2"/>
    <p:sldId id="306" r:id="rId3"/>
    <p:sldId id="307" r:id="rId4"/>
    <p:sldId id="308" r:id="rId5"/>
    <p:sldId id="309" r:id="rId6"/>
    <p:sldId id="311" r:id="rId7"/>
    <p:sldId id="312" r:id="rId8"/>
    <p:sldId id="313" r:id="rId9"/>
    <p:sldId id="314" r:id="rId10"/>
    <p:sldId id="315" r:id="rId11"/>
    <p:sldId id="269" r:id="rId12"/>
    <p:sldId id="270" r:id="rId13"/>
    <p:sldId id="285" r:id="rId14"/>
    <p:sldId id="294" r:id="rId15"/>
    <p:sldId id="266" r:id="rId16"/>
    <p:sldId id="279"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34"/>
    <p:restoredTop sz="85027" autoAdjust="0"/>
  </p:normalViewPr>
  <p:slideViewPr>
    <p:cSldViewPr snapToGrid="0" snapToObjects="1">
      <p:cViewPr varScale="1">
        <p:scale>
          <a:sx n="107" d="100"/>
          <a:sy n="107" d="100"/>
        </p:scale>
        <p:origin x="1104" y="160"/>
      </p:cViewPr>
      <p:guideLst>
        <p:guide orient="horz" pos="2160"/>
        <p:guide pos="2880"/>
      </p:guideLst>
    </p:cSldViewPr>
  </p:slideViewPr>
  <p:notesTextViewPr>
    <p:cViewPr>
      <p:scale>
        <a:sx n="100" d="100"/>
        <a:sy n="100" d="100"/>
      </p:scale>
      <p:origin x="0" y="0"/>
    </p:cViewPr>
  </p:notesTextViewPr>
  <p:sorterViewPr>
    <p:cViewPr>
      <p:scale>
        <a:sx n="143" d="100"/>
        <a:sy n="143"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67B050-6C0B-B74A-894D-202A889FB9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D3DD4A-C311-194E-854F-F1826F4747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974F8B-3F16-FF4B-BE74-3A9AC4E40864}" type="datetimeFigureOut">
              <a:rPr lang="en-US" smtClean="0"/>
              <a:t>3/31/19</a:t>
            </a:fld>
            <a:endParaRPr lang="en-US"/>
          </a:p>
        </p:txBody>
      </p:sp>
      <p:sp>
        <p:nvSpPr>
          <p:cNvPr id="4" name="Footer Placeholder 3">
            <a:extLst>
              <a:ext uri="{FF2B5EF4-FFF2-40B4-BE49-F238E27FC236}">
                <a16:creationId xmlns:a16="http://schemas.microsoft.com/office/drawing/2014/main" id="{89CE377A-DB1F-5A43-B288-9B90E50A42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1B45C38-7A35-DE46-A278-F550EBC5B10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3C4A3F-85E5-1F47-8142-EC1440B300EB}" type="slidenum">
              <a:rPr lang="en-US" smtClean="0"/>
              <a:t>‹#›</a:t>
            </a:fld>
            <a:endParaRPr lang="en-US"/>
          </a:p>
        </p:txBody>
      </p:sp>
    </p:spTree>
    <p:extLst>
      <p:ext uri="{BB962C8B-B14F-4D97-AF65-F5344CB8AC3E}">
        <p14:creationId xmlns:p14="http://schemas.microsoft.com/office/powerpoint/2010/main" val="5401428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DF888A-E6CB-DE44-BAE3-969E927642AA}" type="datetimeFigureOut">
              <a:rPr lang="en-US" smtClean="0"/>
              <a:t>3/31/19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32E346-FAE4-4949-876E-0E186A20A035}" type="slidenum">
              <a:rPr lang="en-US" smtClean="0"/>
              <a:t>‹#›</a:t>
            </a:fld>
            <a:endParaRPr lang="en-US"/>
          </a:p>
        </p:txBody>
      </p:sp>
    </p:spTree>
    <p:extLst>
      <p:ext uri="{BB962C8B-B14F-4D97-AF65-F5344CB8AC3E}">
        <p14:creationId xmlns:p14="http://schemas.microsoft.com/office/powerpoint/2010/main" val="3236260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Outcomes such as reaching for and grasping of a cup can be represented motorically.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D32E346-FAE4-4949-876E-0E186A20A035}" type="slidenum">
              <a:rPr lang="en-US" smtClean="0"/>
              <a:t>1</a:t>
            </a:fld>
            <a:endParaRPr lang="en-US"/>
          </a:p>
        </p:txBody>
      </p:sp>
    </p:spTree>
    <p:extLst>
      <p:ext uri="{BB962C8B-B14F-4D97-AF65-F5344CB8AC3E}">
        <p14:creationId xmlns:p14="http://schemas.microsoft.com/office/powerpoint/2010/main" val="772328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picture also generates a prediction that has been tested: where a goal-tracking response is underpinned by motor simulation, the goal-tracking will manifest sensitivity to the observed agent’s beliefs.  If Jason’s preliminary findings hold up, they will provide evidence that the prediction is correct.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the picture is neutral about the timing of the effect.  In order to better understand the link between belief-tracking and goal-tracking, it would be helpful to have information about the timings of these processes. In particular, it would be good to know whether the observed agent’s beliefs influence goal-tracking from the earliest point at which it can be observed, or whether there is a period during which goal-tracking processes are unaffected by the agent’s beliefs. In making this kind of discovery possible, Jason’s paradigm should enable us to understand more about how belief-tracking processes are linked (or not) to goal-tracking processes.</a:t>
            </a:r>
          </a:p>
        </p:txBody>
      </p:sp>
      <p:sp>
        <p:nvSpPr>
          <p:cNvPr id="4" name="Slide Number Placeholder 3"/>
          <p:cNvSpPr>
            <a:spLocks noGrp="1"/>
          </p:cNvSpPr>
          <p:nvPr>
            <p:ph type="sldNum" sz="quarter" idx="5"/>
          </p:nvPr>
        </p:nvSpPr>
        <p:spPr/>
        <p:txBody>
          <a:bodyPr/>
          <a:lstStyle/>
          <a:p>
            <a:fld id="{BD32E346-FAE4-4949-876E-0E186A20A035}" type="slidenum">
              <a:rPr lang="en-US" smtClean="0"/>
              <a:t>10</a:t>
            </a:fld>
            <a:endParaRPr lang="en-US"/>
          </a:p>
        </p:txBody>
      </p:sp>
    </p:spTree>
    <p:extLst>
      <p:ext uri="{BB962C8B-B14F-4D97-AF65-F5344CB8AC3E}">
        <p14:creationId xmlns:p14="http://schemas.microsoft.com/office/powerpoint/2010/main" val="164197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body of research on mirror neurons and motor simulation more generally demonstrates,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motor representations of outcomes can generate expectations concerning another agent’s </a:t>
            </a:r>
            <a:r>
              <a:rPr lang="en-US" dirty="0" err="1"/>
              <a:t>behaviour</a:t>
            </a:r>
            <a:endParaRPr lang="en-US" dirty="0"/>
          </a:p>
        </p:txBody>
      </p:sp>
      <p:sp>
        <p:nvSpPr>
          <p:cNvPr id="4" name="Slide Number Placeholder 3"/>
          <p:cNvSpPr>
            <a:spLocks noGrp="1"/>
          </p:cNvSpPr>
          <p:nvPr>
            <p:ph type="sldNum" sz="quarter" idx="5"/>
          </p:nvPr>
        </p:nvSpPr>
        <p:spPr/>
        <p:txBody>
          <a:bodyPr/>
          <a:lstStyle/>
          <a:p>
            <a:fld id="{BD32E346-FAE4-4949-876E-0E186A20A035}" type="slidenum">
              <a:rPr lang="en-US" smtClean="0"/>
              <a:t>2</a:t>
            </a:fld>
            <a:endParaRPr lang="en-US"/>
          </a:p>
        </p:txBody>
      </p:sp>
    </p:spTree>
    <p:extLst>
      <p:ext uri="{BB962C8B-B14F-4D97-AF65-F5344CB8AC3E}">
        <p14:creationId xmlns:p14="http://schemas.microsoft.com/office/powerpoint/2010/main" val="1522342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expectations are plausibly compared with the behavior that is actually observed.</a:t>
            </a:r>
          </a:p>
        </p:txBody>
      </p:sp>
      <p:sp>
        <p:nvSpPr>
          <p:cNvPr id="4" name="Slide Number Placeholder 3"/>
          <p:cNvSpPr>
            <a:spLocks noGrp="1"/>
          </p:cNvSpPr>
          <p:nvPr>
            <p:ph type="sldNum" sz="quarter" idx="5"/>
          </p:nvPr>
        </p:nvSpPr>
        <p:spPr/>
        <p:txBody>
          <a:bodyPr/>
          <a:lstStyle/>
          <a:p>
            <a:fld id="{BD32E346-FAE4-4949-876E-0E186A20A035}" type="slidenum">
              <a:rPr lang="en-US" smtClean="0"/>
              <a:t>3</a:t>
            </a:fld>
            <a:endParaRPr lang="en-US"/>
          </a:p>
        </p:txBody>
      </p:sp>
    </p:spTree>
    <p:extLst>
      <p:ext uri="{BB962C8B-B14F-4D97-AF65-F5344CB8AC3E}">
        <p14:creationId xmlns:p14="http://schemas.microsoft.com/office/powerpoint/2010/main" val="4016117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we conjecture that the result of this comparison modulates the strength of the motor representation of the outcome.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limits, this modulation will ensures that an outcome represented motorically is likely to be a goal of the observed 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way, motor representations enable goal tracking.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D32E346-FAE4-4949-876E-0E186A20A035}" type="slidenum">
              <a:rPr lang="en-US" smtClean="0"/>
              <a:t>4</a:t>
            </a:fld>
            <a:endParaRPr lang="en-US"/>
          </a:p>
        </p:txBody>
      </p:sp>
    </p:spTree>
    <p:extLst>
      <p:ext uri="{BB962C8B-B14F-4D97-AF65-F5344CB8AC3E}">
        <p14:creationId xmlns:p14="http://schemas.microsoft.com/office/powerpoint/2010/main" val="803297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we have nothing about belief-tracking. Where could that come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Jason’s pilot indicates that belief-tracking, which I suppose involves representing registrations, can influence </a:t>
            </a:r>
            <a:r>
              <a:rPr lang="en-US" dirty="0" err="1"/>
              <a:t>behavioural</a:t>
            </a:r>
            <a:r>
              <a:rPr lang="en-US" dirty="0"/>
              <a:t> expectations.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how?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D32E346-FAE4-4949-876E-0E186A20A035}" type="slidenum">
              <a:rPr lang="en-US" smtClean="0"/>
              <a:t>5</a:t>
            </a:fld>
            <a:endParaRPr lang="en-US"/>
          </a:p>
        </p:txBody>
      </p:sp>
    </p:spTree>
    <p:extLst>
      <p:ext uri="{BB962C8B-B14F-4D97-AF65-F5344CB8AC3E}">
        <p14:creationId xmlns:p14="http://schemas.microsoft.com/office/powerpoint/2010/main" val="2677593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principle, we might imagine that the belief-tracking process results in a second, independent </a:t>
            </a:r>
            <a:r>
              <a:rPr lang="en-US" dirty="0" err="1"/>
              <a:t>behavioural</a:t>
            </a:r>
            <a:r>
              <a:rPr lang="en-US" dirty="0"/>
              <a:t> expectation.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we cannot rule this possibility out, it seems to add theoretical complexity.</a:t>
            </a:r>
          </a:p>
        </p:txBody>
      </p:sp>
      <p:sp>
        <p:nvSpPr>
          <p:cNvPr id="4" name="Slide Number Placeholder 3"/>
          <p:cNvSpPr>
            <a:spLocks noGrp="1"/>
          </p:cNvSpPr>
          <p:nvPr>
            <p:ph type="sldNum" sz="quarter" idx="5"/>
          </p:nvPr>
        </p:nvSpPr>
        <p:spPr/>
        <p:txBody>
          <a:bodyPr/>
          <a:lstStyle/>
          <a:p>
            <a:fld id="{BD32E346-FAE4-4949-876E-0E186A20A035}" type="slidenum">
              <a:rPr lang="en-US" smtClean="0"/>
              <a:t>6</a:t>
            </a:fld>
            <a:endParaRPr lang="en-US"/>
          </a:p>
        </p:txBody>
      </p:sp>
    </p:spTree>
    <p:extLst>
      <p:ext uri="{BB962C8B-B14F-4D97-AF65-F5344CB8AC3E}">
        <p14:creationId xmlns:p14="http://schemas.microsoft.com/office/powerpoint/2010/main" val="2580538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all, belief-tracking depend so on goal-tracking in this way: you can only track another’s mental states by tracking their actions. We therefore need the goal-tracking process to provide input to the belief-tracking process.</a:t>
            </a:r>
          </a:p>
        </p:txBody>
      </p:sp>
      <p:sp>
        <p:nvSpPr>
          <p:cNvPr id="4" name="Slide Number Placeholder 3"/>
          <p:cNvSpPr>
            <a:spLocks noGrp="1"/>
          </p:cNvSpPr>
          <p:nvPr>
            <p:ph type="sldNum" sz="quarter" idx="5"/>
          </p:nvPr>
        </p:nvSpPr>
        <p:spPr/>
        <p:txBody>
          <a:bodyPr/>
          <a:lstStyle/>
          <a:p>
            <a:fld id="{BD32E346-FAE4-4949-876E-0E186A20A035}" type="slidenum">
              <a:rPr lang="en-US" smtClean="0"/>
              <a:t>7</a:t>
            </a:fld>
            <a:endParaRPr lang="en-US"/>
          </a:p>
        </p:txBody>
      </p:sp>
    </p:spTree>
    <p:extLst>
      <p:ext uri="{BB962C8B-B14F-4D97-AF65-F5344CB8AC3E}">
        <p14:creationId xmlns:p14="http://schemas.microsoft.com/office/powerpoint/2010/main" val="2411155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if the goal-tracking process ignores the belief-tracking process, then false beliefs would cause it to make systematic errors about the goals of actions. Since these errors would feed into the belief-tracking process, it would seem that this process too should go wrong whenever there is a false belief. But then there would be no point in tracking beliefs at all.</a:t>
            </a:r>
          </a:p>
        </p:txBody>
      </p:sp>
      <p:sp>
        <p:nvSpPr>
          <p:cNvPr id="4" name="Slide Number Placeholder 3"/>
          <p:cNvSpPr>
            <a:spLocks noGrp="1"/>
          </p:cNvSpPr>
          <p:nvPr>
            <p:ph type="sldNum" sz="quarter" idx="5"/>
          </p:nvPr>
        </p:nvSpPr>
        <p:spPr/>
        <p:txBody>
          <a:bodyPr/>
          <a:lstStyle/>
          <a:p>
            <a:fld id="{BD32E346-FAE4-4949-876E-0E186A20A035}" type="slidenum">
              <a:rPr lang="en-US" smtClean="0"/>
              <a:t>8</a:t>
            </a:fld>
            <a:endParaRPr lang="en-US"/>
          </a:p>
        </p:txBody>
      </p:sp>
    </p:spTree>
    <p:extLst>
      <p:ext uri="{BB962C8B-B14F-4D97-AF65-F5344CB8AC3E}">
        <p14:creationId xmlns:p14="http://schemas.microsoft.com/office/powerpoint/2010/main" val="3058165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proposal is therefore different: the belief-tracking process influences the process by which the </a:t>
            </a:r>
            <a:r>
              <a:rPr lang="en-US" dirty="0" err="1"/>
              <a:t>behavioural</a:t>
            </a:r>
            <a:r>
              <a:rPr lang="en-US" dirty="0"/>
              <a:t> expectation is generated.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representation of registration means that </a:t>
            </a:r>
            <a:r>
              <a:rPr lang="en-US" dirty="0" err="1"/>
              <a:t>behavioural</a:t>
            </a:r>
            <a:r>
              <a:rPr lang="en-US" dirty="0"/>
              <a:t> expectation is generated as if things were as they are registered as being, rather than as they actually 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a:t>
            </a:r>
            <a:r>
              <a:rPr lang="en-US" dirty="0" err="1"/>
              <a:t>colourfully</a:t>
            </a:r>
            <a:r>
              <a:rPr lang="en-US" dirty="0"/>
              <a:t>, another’s registration can change the world as seen by your motor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might be why Katheryn has repeatedly found </a:t>
            </a:r>
            <a:r>
              <a:rPr lang="en-US" dirty="0" err="1"/>
              <a:t>altercentric</a:t>
            </a:r>
            <a:r>
              <a:rPr lang="en-US" dirty="0"/>
              <a:t> </a:t>
            </a:r>
            <a:r>
              <a:rPr lang="en-US" dirty="0" err="1"/>
              <a:t>intereference</a:t>
            </a:r>
            <a:r>
              <a:rPr lang="en-US" dirty="0"/>
              <a:t> effects of belief on motor 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picture has a radical implication about the nature of the automatic belief-tracking processes.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implies that those belief-tracking processes must interface directly with motor processes.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requires, in turn, that automatic belief-tracking represents objects and outcomes in the same format as the motor representations do.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Motor processes and belief-tracking must share a </a:t>
            </a:r>
            <a:r>
              <a:rPr lang="en-US" i="1" dirty="0"/>
              <a:t>common representational format.</a:t>
            </a:r>
            <a:r>
              <a:rPr lang="en-US" i="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Although lots of details are not specified by the picture, its is does make readily testable predictions. For one thing, it implies that limits on what can be represented motorically are also limits on automatic belief-tracking.</a:t>
            </a:r>
            <a:endParaRPr lang="en-US" dirty="0"/>
          </a:p>
        </p:txBody>
      </p:sp>
      <p:sp>
        <p:nvSpPr>
          <p:cNvPr id="4" name="Slide Number Placeholder 3"/>
          <p:cNvSpPr>
            <a:spLocks noGrp="1"/>
          </p:cNvSpPr>
          <p:nvPr>
            <p:ph type="sldNum" sz="quarter" idx="5"/>
          </p:nvPr>
        </p:nvSpPr>
        <p:spPr/>
        <p:txBody>
          <a:bodyPr/>
          <a:lstStyle/>
          <a:p>
            <a:fld id="{BD32E346-FAE4-4949-876E-0E186A20A035}" type="slidenum">
              <a:rPr lang="en-US" smtClean="0"/>
              <a:t>9</a:t>
            </a:fld>
            <a:endParaRPr lang="en-US"/>
          </a:p>
        </p:txBody>
      </p:sp>
    </p:spTree>
    <p:extLst>
      <p:ext uri="{BB962C8B-B14F-4D97-AF65-F5344CB8AC3E}">
        <p14:creationId xmlns:p14="http://schemas.microsoft.com/office/powerpoint/2010/main" val="2180035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23B147D-18CC-C345-BB66-ACCF54A1C46E}" type="datetimeFigureOut">
              <a:rPr lang="en-US" smtClean="0"/>
              <a:t>3/31/19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B1D423-7351-1048-BF7C-4EB50D07B607}" type="slidenum">
              <a:rPr lang="en-US" smtClean="0"/>
              <a:t>‹#›</a:t>
            </a:fld>
            <a:endParaRPr lang="en-US"/>
          </a:p>
        </p:txBody>
      </p:sp>
    </p:spTree>
    <p:extLst>
      <p:ext uri="{BB962C8B-B14F-4D97-AF65-F5344CB8AC3E}">
        <p14:creationId xmlns:p14="http://schemas.microsoft.com/office/powerpoint/2010/main" val="444223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723B147D-18CC-C345-BB66-ACCF54A1C46E}" type="datetimeFigureOut">
              <a:rPr lang="en-US" smtClean="0"/>
              <a:t>3/31/19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B1D423-7351-1048-BF7C-4EB50D07B607}" type="slidenum">
              <a:rPr lang="en-US" smtClean="0"/>
              <a:t>‹#›</a:t>
            </a:fld>
            <a:endParaRPr lang="en-US"/>
          </a:p>
        </p:txBody>
      </p:sp>
    </p:spTree>
    <p:extLst>
      <p:ext uri="{BB962C8B-B14F-4D97-AF65-F5344CB8AC3E}">
        <p14:creationId xmlns:p14="http://schemas.microsoft.com/office/powerpoint/2010/main" val="3573746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723B147D-18CC-C345-BB66-ACCF54A1C46E}" type="datetimeFigureOut">
              <a:rPr lang="en-US" smtClean="0"/>
              <a:t>3/31/19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B1D423-7351-1048-BF7C-4EB50D07B607}" type="slidenum">
              <a:rPr lang="en-US" smtClean="0"/>
              <a:t>‹#›</a:t>
            </a:fld>
            <a:endParaRPr lang="en-US"/>
          </a:p>
        </p:txBody>
      </p:sp>
    </p:spTree>
    <p:extLst>
      <p:ext uri="{BB962C8B-B14F-4D97-AF65-F5344CB8AC3E}">
        <p14:creationId xmlns:p14="http://schemas.microsoft.com/office/powerpoint/2010/main" val="4017459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723B147D-18CC-C345-BB66-ACCF54A1C46E}" type="datetimeFigureOut">
              <a:rPr lang="en-US" smtClean="0"/>
              <a:t>3/31/19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B1D423-7351-1048-BF7C-4EB50D07B607}" type="slidenum">
              <a:rPr lang="en-US" smtClean="0"/>
              <a:t>‹#›</a:t>
            </a:fld>
            <a:endParaRPr lang="en-US"/>
          </a:p>
        </p:txBody>
      </p:sp>
    </p:spTree>
    <p:extLst>
      <p:ext uri="{BB962C8B-B14F-4D97-AF65-F5344CB8AC3E}">
        <p14:creationId xmlns:p14="http://schemas.microsoft.com/office/powerpoint/2010/main" val="1001182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723B147D-18CC-C345-BB66-ACCF54A1C46E}" type="datetimeFigureOut">
              <a:rPr lang="en-US" smtClean="0"/>
              <a:t>3/31/19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B1D423-7351-1048-BF7C-4EB50D07B607}" type="slidenum">
              <a:rPr lang="en-US" smtClean="0"/>
              <a:t>‹#›</a:t>
            </a:fld>
            <a:endParaRPr lang="en-US"/>
          </a:p>
        </p:txBody>
      </p:sp>
    </p:spTree>
    <p:extLst>
      <p:ext uri="{BB962C8B-B14F-4D97-AF65-F5344CB8AC3E}">
        <p14:creationId xmlns:p14="http://schemas.microsoft.com/office/powerpoint/2010/main" val="210137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723B147D-18CC-C345-BB66-ACCF54A1C46E}" type="datetimeFigureOut">
              <a:rPr lang="en-US" smtClean="0"/>
              <a:t>3/31/19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B1D423-7351-1048-BF7C-4EB50D07B607}" type="slidenum">
              <a:rPr lang="en-US" smtClean="0"/>
              <a:t>‹#›</a:t>
            </a:fld>
            <a:endParaRPr lang="en-US"/>
          </a:p>
        </p:txBody>
      </p:sp>
    </p:spTree>
    <p:extLst>
      <p:ext uri="{BB962C8B-B14F-4D97-AF65-F5344CB8AC3E}">
        <p14:creationId xmlns:p14="http://schemas.microsoft.com/office/powerpoint/2010/main" val="2720163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723B147D-18CC-C345-BB66-ACCF54A1C46E}" type="datetimeFigureOut">
              <a:rPr lang="en-US" smtClean="0"/>
              <a:t>3/31/19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B1D423-7351-1048-BF7C-4EB50D07B607}" type="slidenum">
              <a:rPr lang="en-US" smtClean="0"/>
              <a:t>‹#›</a:t>
            </a:fld>
            <a:endParaRPr lang="en-US"/>
          </a:p>
        </p:txBody>
      </p:sp>
    </p:spTree>
    <p:extLst>
      <p:ext uri="{BB962C8B-B14F-4D97-AF65-F5344CB8AC3E}">
        <p14:creationId xmlns:p14="http://schemas.microsoft.com/office/powerpoint/2010/main" val="1936926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723B147D-18CC-C345-BB66-ACCF54A1C46E}" type="datetimeFigureOut">
              <a:rPr lang="en-US" smtClean="0"/>
              <a:t>3/31/19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B1D423-7351-1048-BF7C-4EB50D07B607}" type="slidenum">
              <a:rPr lang="en-US" smtClean="0"/>
              <a:t>‹#›</a:t>
            </a:fld>
            <a:endParaRPr lang="en-US"/>
          </a:p>
        </p:txBody>
      </p:sp>
    </p:spTree>
    <p:extLst>
      <p:ext uri="{BB962C8B-B14F-4D97-AF65-F5344CB8AC3E}">
        <p14:creationId xmlns:p14="http://schemas.microsoft.com/office/powerpoint/2010/main" val="3464632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B147D-18CC-C345-BB66-ACCF54A1C46E}" type="datetimeFigureOut">
              <a:rPr lang="en-US" smtClean="0"/>
              <a:t>3/31/19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B1D423-7351-1048-BF7C-4EB50D07B607}" type="slidenum">
              <a:rPr lang="en-US" smtClean="0"/>
              <a:t>‹#›</a:t>
            </a:fld>
            <a:endParaRPr lang="en-US"/>
          </a:p>
        </p:txBody>
      </p:sp>
    </p:spTree>
    <p:extLst>
      <p:ext uri="{BB962C8B-B14F-4D97-AF65-F5344CB8AC3E}">
        <p14:creationId xmlns:p14="http://schemas.microsoft.com/office/powerpoint/2010/main" val="2422856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723B147D-18CC-C345-BB66-ACCF54A1C46E}" type="datetimeFigureOut">
              <a:rPr lang="en-US" smtClean="0"/>
              <a:t>3/31/19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B1D423-7351-1048-BF7C-4EB50D07B607}" type="slidenum">
              <a:rPr lang="en-US" smtClean="0"/>
              <a:t>‹#›</a:t>
            </a:fld>
            <a:endParaRPr lang="en-US"/>
          </a:p>
        </p:txBody>
      </p:sp>
    </p:spTree>
    <p:extLst>
      <p:ext uri="{BB962C8B-B14F-4D97-AF65-F5344CB8AC3E}">
        <p14:creationId xmlns:p14="http://schemas.microsoft.com/office/powerpoint/2010/main" val="3108161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723B147D-18CC-C345-BB66-ACCF54A1C46E}" type="datetimeFigureOut">
              <a:rPr lang="en-US" smtClean="0"/>
              <a:t>3/31/19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B1D423-7351-1048-BF7C-4EB50D07B607}" type="slidenum">
              <a:rPr lang="en-US" smtClean="0"/>
              <a:t>‹#›</a:t>
            </a:fld>
            <a:endParaRPr lang="en-US"/>
          </a:p>
        </p:txBody>
      </p:sp>
    </p:spTree>
    <p:extLst>
      <p:ext uri="{BB962C8B-B14F-4D97-AF65-F5344CB8AC3E}">
        <p14:creationId xmlns:p14="http://schemas.microsoft.com/office/powerpoint/2010/main" val="3718529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B147D-18CC-C345-BB66-ACCF54A1C46E}" type="datetimeFigureOut">
              <a:rPr lang="en-US" smtClean="0"/>
              <a:t>3/31/19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B1D423-7351-1048-BF7C-4EB50D07B607}" type="slidenum">
              <a:rPr lang="en-US" smtClean="0"/>
              <a:t>‹#›</a:t>
            </a:fld>
            <a:endParaRPr lang="en-US"/>
          </a:p>
        </p:txBody>
      </p:sp>
    </p:spTree>
    <p:extLst>
      <p:ext uri="{BB962C8B-B14F-4D97-AF65-F5344CB8AC3E}">
        <p14:creationId xmlns:p14="http://schemas.microsoft.com/office/powerpoint/2010/main" val="2543249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wmv"/><Relationship Id="rId7" Type="http://schemas.openxmlformats.org/officeDocument/2006/relationships/image" Target="../media/image3.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2.jpeg"/><Relationship Id="rId5" Type="http://schemas.openxmlformats.org/officeDocument/2006/relationships/slideLayout" Target="../slideLayouts/slideLayout7.xml"/><Relationship Id="rId10" Type="http://schemas.openxmlformats.org/officeDocument/2006/relationships/image" Target="../media/image6.png"/><Relationship Id="rId4" Type="http://schemas.openxmlformats.org/officeDocument/2006/relationships/video" Target="../media/media2.wmv"/><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7AE687-39AF-7F44-A873-17BCADB21436}"/>
              </a:ext>
            </a:extLst>
          </p:cNvPr>
          <p:cNvPicPr>
            <a:picLocks noChangeAspect="1"/>
          </p:cNvPicPr>
          <p:nvPr/>
        </p:nvPicPr>
        <p:blipFill>
          <a:blip r:embed="rId3">
            <a:extLst>
              <a:ext uri="{BEBA8EAE-BF5A-486C-A8C5-ECC9F3942E4B}">
                <a14:imgProps xmlns:a14="http://schemas.microsoft.com/office/drawing/2010/main">
                  <a14:imgLayer>
                    <a14:imgEffect>
                      <a14:brightnessContrast bright="32000" contrast="16000"/>
                    </a14:imgEffect>
                  </a14:imgLayer>
                </a14:imgProps>
              </a:ext>
            </a:extLst>
          </a:blip>
          <a:stretch>
            <a:fillRect/>
          </a:stretch>
        </p:blipFill>
        <p:spPr>
          <a:xfrm>
            <a:off x="2236919" y="1275028"/>
            <a:ext cx="6934200" cy="4540720"/>
          </a:xfrm>
          <a:prstGeom prst="rect">
            <a:avLst/>
          </a:prstGeom>
        </p:spPr>
      </p:pic>
      <p:sp>
        <p:nvSpPr>
          <p:cNvPr id="15" name="Rectangle 14">
            <a:extLst>
              <a:ext uri="{FF2B5EF4-FFF2-40B4-BE49-F238E27FC236}">
                <a16:creationId xmlns:a16="http://schemas.microsoft.com/office/drawing/2014/main" id="{779DF87F-AD55-774A-96CB-12A5168AA615}"/>
              </a:ext>
            </a:extLst>
          </p:cNvPr>
          <p:cNvSpPr/>
          <p:nvPr/>
        </p:nvSpPr>
        <p:spPr>
          <a:xfrm>
            <a:off x="4336453" y="762000"/>
            <a:ext cx="4827719" cy="5486400"/>
          </a:xfrm>
          <a:prstGeom prst="rect">
            <a:avLst/>
          </a:prstGeom>
          <a:solidFill>
            <a:schemeClr val="tx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C888BB5-AFAD-C24D-A9E5-9569A8A88A12}"/>
              </a:ext>
            </a:extLst>
          </p:cNvPr>
          <p:cNvSpPr/>
          <p:nvPr/>
        </p:nvSpPr>
        <p:spPr>
          <a:xfrm>
            <a:off x="1454524" y="2209800"/>
            <a:ext cx="4827719" cy="4118976"/>
          </a:xfrm>
          <a:prstGeom prst="rect">
            <a:avLst/>
          </a:prstGeom>
          <a:solidFill>
            <a:schemeClr val="tx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1808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7AE687-39AF-7F44-A873-17BCADB21436}"/>
              </a:ext>
            </a:extLst>
          </p:cNvPr>
          <p:cNvPicPr>
            <a:picLocks noChangeAspect="1"/>
          </p:cNvPicPr>
          <p:nvPr/>
        </p:nvPicPr>
        <p:blipFill>
          <a:blip r:embed="rId3">
            <a:extLst>
              <a:ext uri="{BEBA8EAE-BF5A-486C-A8C5-ECC9F3942E4B}">
                <a14:imgProps xmlns:a14="http://schemas.microsoft.com/office/drawing/2010/main">
                  <a14:imgLayer>
                    <a14:imgEffect>
                      <a14:brightnessContrast bright="32000" contrast="16000"/>
                    </a14:imgEffect>
                  </a14:imgLayer>
                </a14:imgProps>
              </a:ext>
            </a:extLst>
          </a:blip>
          <a:stretch>
            <a:fillRect/>
          </a:stretch>
        </p:blipFill>
        <p:spPr>
          <a:xfrm>
            <a:off x="2236919" y="1275028"/>
            <a:ext cx="6934200" cy="4540720"/>
          </a:xfrm>
          <a:prstGeom prst="rect">
            <a:avLst/>
          </a:prstGeom>
        </p:spPr>
      </p:pic>
      <p:sp>
        <p:nvSpPr>
          <p:cNvPr id="3" name="Rounded Rectangle 2">
            <a:extLst>
              <a:ext uri="{FF2B5EF4-FFF2-40B4-BE49-F238E27FC236}">
                <a16:creationId xmlns:a16="http://schemas.microsoft.com/office/drawing/2014/main" id="{0A291FED-1327-8B47-AC80-50BDE724BEB9}"/>
              </a:ext>
            </a:extLst>
          </p:cNvPr>
          <p:cNvSpPr/>
          <p:nvPr/>
        </p:nvSpPr>
        <p:spPr>
          <a:xfrm>
            <a:off x="152400" y="1447800"/>
            <a:ext cx="1981200" cy="762000"/>
          </a:xfrm>
          <a:prstGeom prst="roundRect">
            <a:avLst>
              <a:gd name="adj" fmla="val 9045"/>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representation </a:t>
            </a:r>
            <a:br>
              <a:rPr lang="en-US" dirty="0"/>
            </a:br>
            <a:r>
              <a:rPr lang="en-US" dirty="0"/>
              <a:t>of registration </a:t>
            </a:r>
          </a:p>
        </p:txBody>
      </p:sp>
      <p:cxnSp>
        <p:nvCxnSpPr>
          <p:cNvPr id="6" name="Straight Arrow Connector 5">
            <a:extLst>
              <a:ext uri="{FF2B5EF4-FFF2-40B4-BE49-F238E27FC236}">
                <a16:creationId xmlns:a16="http://schemas.microsoft.com/office/drawing/2014/main" id="{A7E28433-F8BF-EA48-85BB-ABB989CD0CA5}"/>
              </a:ext>
            </a:extLst>
          </p:cNvPr>
          <p:cNvCxnSpPr>
            <a:cxnSpLocks/>
          </p:cNvCxnSpPr>
          <p:nvPr/>
        </p:nvCxnSpPr>
        <p:spPr>
          <a:xfrm rot="16200000" flipH="1">
            <a:off x="1981200" y="1371600"/>
            <a:ext cx="533400" cy="2209800"/>
          </a:xfrm>
          <a:prstGeom prst="bentConnector2">
            <a:avLst/>
          </a:prstGeom>
          <a:ln w="19050" cmpd="sng">
            <a:solidFill>
              <a:schemeClr val="bg1"/>
            </a:solidFill>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5">
            <a:extLst>
              <a:ext uri="{FF2B5EF4-FFF2-40B4-BE49-F238E27FC236}">
                <a16:creationId xmlns:a16="http://schemas.microsoft.com/office/drawing/2014/main" id="{99F7F450-E9B0-DB41-B080-B6C64D4C5831}"/>
              </a:ext>
            </a:extLst>
          </p:cNvPr>
          <p:cNvCxnSpPr>
            <a:cxnSpLocks/>
          </p:cNvCxnSpPr>
          <p:nvPr/>
        </p:nvCxnSpPr>
        <p:spPr>
          <a:xfrm rot="10800000" flipV="1">
            <a:off x="2133600" y="1676400"/>
            <a:ext cx="269966" cy="161264"/>
          </a:xfrm>
          <a:prstGeom prst="bentConnector3">
            <a:avLst>
              <a:gd name="adj1" fmla="val 50000"/>
            </a:avLst>
          </a:prstGeom>
          <a:ln w="19050" cmpd="sng">
            <a:solidFill>
              <a:schemeClr val="bg1"/>
            </a:solidFill>
            <a:tailEnd type="arrow" w="med" len="med"/>
          </a:ln>
          <a:effectLst/>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F1BEEA9F-5115-D148-B4FB-E2A76B7B4BFC}"/>
              </a:ext>
            </a:extLst>
          </p:cNvPr>
          <p:cNvSpPr txBox="1"/>
          <p:nvPr/>
        </p:nvSpPr>
        <p:spPr>
          <a:xfrm>
            <a:off x="2248924" y="432486"/>
            <a:ext cx="6750566" cy="646331"/>
          </a:xfrm>
          <a:prstGeom prst="rect">
            <a:avLst/>
          </a:prstGeom>
          <a:noFill/>
        </p:spPr>
        <p:txBody>
          <a:bodyPr wrap="none" rtlCol="0">
            <a:spAutoFit/>
          </a:bodyPr>
          <a:lstStyle/>
          <a:p>
            <a:r>
              <a:rPr lang="en-US" dirty="0">
                <a:solidFill>
                  <a:schemeClr val="bg1"/>
                </a:solidFill>
                <a:latin typeface="Lato Regular"/>
                <a:cs typeface="Lato Regular"/>
              </a:rPr>
              <a:t>Prediction: Within limits,</a:t>
            </a:r>
            <a:br>
              <a:rPr lang="en-US" dirty="0">
                <a:solidFill>
                  <a:schemeClr val="bg1"/>
                </a:solidFill>
                <a:latin typeface="Lato Regular"/>
                <a:cs typeface="Lato Regular"/>
              </a:rPr>
            </a:br>
            <a:r>
              <a:rPr lang="en-US" dirty="0">
                <a:solidFill>
                  <a:schemeClr val="bg1"/>
                </a:solidFill>
                <a:latin typeface="Lato Regular"/>
                <a:cs typeface="Lato Regular"/>
              </a:rPr>
              <a:t>motor  goal-tracking will manifest sensitivity to the agent’s beliefs.</a:t>
            </a:r>
          </a:p>
        </p:txBody>
      </p:sp>
      <p:sp>
        <p:nvSpPr>
          <p:cNvPr id="7" name="Rectangle 6">
            <a:extLst>
              <a:ext uri="{FF2B5EF4-FFF2-40B4-BE49-F238E27FC236}">
                <a16:creationId xmlns:a16="http://schemas.microsoft.com/office/drawing/2014/main" id="{C8D10AE9-2848-8245-8199-778C1DF126FB}"/>
              </a:ext>
            </a:extLst>
          </p:cNvPr>
          <p:cNvSpPr/>
          <p:nvPr/>
        </p:nvSpPr>
        <p:spPr>
          <a:xfrm>
            <a:off x="0" y="1275028"/>
            <a:ext cx="9171119" cy="5486400"/>
          </a:xfrm>
          <a:prstGeom prst="rect">
            <a:avLst/>
          </a:prstGeom>
          <a:solidFill>
            <a:schemeClr val="tx1">
              <a:alpha val="34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6647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1F33C2-EB10-4188-9973-4AD466543B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3164410" y="2593425"/>
            <a:ext cx="1852066" cy="1434222"/>
          </a:xfrm>
          <a:prstGeom prst="rect">
            <a:avLst/>
          </a:prstGeom>
          <a:ln>
            <a:solidFill>
              <a:schemeClr val="bg1">
                <a:lumMod val="50000"/>
              </a:schemeClr>
            </a:solidFill>
          </a:ln>
        </p:spPr>
      </p:pic>
      <p:pic>
        <p:nvPicPr>
          <p:cNvPr id="4" name="Picture 3">
            <a:extLst>
              <a:ext uri="{FF2B5EF4-FFF2-40B4-BE49-F238E27FC236}">
                <a16:creationId xmlns:a16="http://schemas.microsoft.com/office/drawing/2014/main" id="{3404C283-FCA2-4060-B4BE-17D9ADC58F76}"/>
              </a:ext>
            </a:extLst>
          </p:cNvPr>
          <p:cNvPicPr>
            <a:picLocks noChangeAspect="1"/>
          </p:cNvPicPr>
          <p:nvPr/>
        </p:nvPicPr>
        <p:blipFill>
          <a:blip r:embed="rId7"/>
          <a:stretch>
            <a:fillRect/>
          </a:stretch>
        </p:blipFill>
        <p:spPr>
          <a:xfrm>
            <a:off x="465858" y="1729353"/>
            <a:ext cx="2294806" cy="1152716"/>
          </a:xfrm>
          <a:prstGeom prst="rect">
            <a:avLst/>
          </a:prstGeom>
        </p:spPr>
      </p:pic>
      <p:pic>
        <p:nvPicPr>
          <p:cNvPr id="5" name="Picture 4">
            <a:extLst>
              <a:ext uri="{FF2B5EF4-FFF2-40B4-BE49-F238E27FC236}">
                <a16:creationId xmlns:a16="http://schemas.microsoft.com/office/drawing/2014/main" id="{63D93C94-C9F1-4FA2-A2F8-EFDA039961B8}"/>
              </a:ext>
            </a:extLst>
          </p:cNvPr>
          <p:cNvPicPr>
            <a:picLocks noChangeAspect="1"/>
          </p:cNvPicPr>
          <p:nvPr/>
        </p:nvPicPr>
        <p:blipFill>
          <a:blip r:embed="rId8"/>
          <a:stretch>
            <a:fillRect/>
          </a:stretch>
        </p:blipFill>
        <p:spPr>
          <a:xfrm>
            <a:off x="465858" y="3627913"/>
            <a:ext cx="2294806" cy="1321892"/>
          </a:xfrm>
          <a:prstGeom prst="rect">
            <a:avLst/>
          </a:prstGeom>
        </p:spPr>
      </p:pic>
      <p:sp>
        <p:nvSpPr>
          <p:cNvPr id="6" name="TextBox 5">
            <a:extLst>
              <a:ext uri="{FF2B5EF4-FFF2-40B4-BE49-F238E27FC236}">
                <a16:creationId xmlns:a16="http://schemas.microsoft.com/office/drawing/2014/main" id="{163D3346-BA5B-4748-B37A-D338E5C82D25}"/>
              </a:ext>
            </a:extLst>
          </p:cNvPr>
          <p:cNvSpPr txBox="1"/>
          <p:nvPr/>
        </p:nvSpPr>
        <p:spPr>
          <a:xfrm>
            <a:off x="477595" y="1465808"/>
            <a:ext cx="2011673" cy="300082"/>
          </a:xfrm>
          <a:prstGeom prst="rect">
            <a:avLst/>
          </a:prstGeom>
          <a:noFill/>
        </p:spPr>
        <p:txBody>
          <a:bodyPr wrap="square" rtlCol="0">
            <a:spAutoFit/>
          </a:bodyPr>
          <a:lstStyle/>
          <a:p>
            <a:r>
              <a:rPr lang="en-NZ" sz="1350" dirty="0">
                <a:latin typeface="Arial" panose="020B0604020202020204" pitchFamily="34" charset="0"/>
                <a:cs typeface="Arial" panose="020B0604020202020204" pitchFamily="34" charset="0"/>
              </a:rPr>
              <a:t>Set A (8) Videos:</a:t>
            </a:r>
          </a:p>
        </p:txBody>
      </p:sp>
      <p:sp>
        <p:nvSpPr>
          <p:cNvPr id="7" name="TextBox 6">
            <a:extLst>
              <a:ext uri="{FF2B5EF4-FFF2-40B4-BE49-F238E27FC236}">
                <a16:creationId xmlns:a16="http://schemas.microsoft.com/office/drawing/2014/main" id="{328BF2A4-4069-4B65-AA80-BCE13FF51800}"/>
              </a:ext>
            </a:extLst>
          </p:cNvPr>
          <p:cNvSpPr txBox="1"/>
          <p:nvPr/>
        </p:nvSpPr>
        <p:spPr>
          <a:xfrm>
            <a:off x="450507" y="3399608"/>
            <a:ext cx="1823136" cy="300082"/>
          </a:xfrm>
          <a:prstGeom prst="rect">
            <a:avLst/>
          </a:prstGeom>
          <a:noFill/>
        </p:spPr>
        <p:txBody>
          <a:bodyPr wrap="square" rtlCol="0">
            <a:spAutoFit/>
          </a:bodyPr>
          <a:lstStyle/>
          <a:p>
            <a:r>
              <a:rPr lang="en-NZ" sz="1350" dirty="0">
                <a:latin typeface="Arial" panose="020B0604020202020204" pitchFamily="34" charset="0"/>
                <a:cs typeface="Arial" panose="020B0604020202020204" pitchFamily="34" charset="0"/>
              </a:rPr>
              <a:t>Set B (8) Videos:</a:t>
            </a:r>
          </a:p>
        </p:txBody>
      </p:sp>
      <p:sp>
        <p:nvSpPr>
          <p:cNvPr id="16" name="TextBox 15">
            <a:extLst>
              <a:ext uri="{FF2B5EF4-FFF2-40B4-BE49-F238E27FC236}">
                <a16:creationId xmlns:a16="http://schemas.microsoft.com/office/drawing/2014/main" id="{BC3C22B1-0E7A-464C-A108-2761A52A58C0}"/>
              </a:ext>
            </a:extLst>
          </p:cNvPr>
          <p:cNvSpPr txBox="1"/>
          <p:nvPr/>
        </p:nvSpPr>
        <p:spPr>
          <a:xfrm>
            <a:off x="3831283" y="2130587"/>
            <a:ext cx="635685" cy="300082"/>
          </a:xfrm>
          <a:prstGeom prst="rect">
            <a:avLst/>
          </a:prstGeom>
          <a:noFill/>
        </p:spPr>
        <p:txBody>
          <a:bodyPr wrap="square" rtlCol="0">
            <a:spAutoFit/>
          </a:bodyPr>
          <a:lstStyle/>
          <a:p>
            <a:r>
              <a:rPr lang="en-NZ" sz="1350" dirty="0">
                <a:latin typeface="Arial" panose="020B0604020202020204" pitchFamily="34" charset="0"/>
                <a:cs typeface="Arial" panose="020B0604020202020204" pitchFamily="34" charset="0"/>
              </a:rPr>
              <a:t>Prop:</a:t>
            </a:r>
          </a:p>
        </p:txBody>
      </p:sp>
      <p:sp>
        <p:nvSpPr>
          <p:cNvPr id="21" name="Rounded Rectangle 18">
            <a:extLst>
              <a:ext uri="{FF2B5EF4-FFF2-40B4-BE49-F238E27FC236}">
                <a16:creationId xmlns:a16="http://schemas.microsoft.com/office/drawing/2014/main" id="{DB731CFA-5210-4DB2-A93A-80AFDF262D26}"/>
              </a:ext>
            </a:extLst>
          </p:cNvPr>
          <p:cNvSpPr/>
          <p:nvPr/>
        </p:nvSpPr>
        <p:spPr>
          <a:xfrm>
            <a:off x="465857" y="1723166"/>
            <a:ext cx="1409937" cy="115890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350"/>
          </a:p>
        </p:txBody>
      </p:sp>
      <p:sp>
        <p:nvSpPr>
          <p:cNvPr id="22" name="Rounded Rectangle 18">
            <a:extLst>
              <a:ext uri="{FF2B5EF4-FFF2-40B4-BE49-F238E27FC236}">
                <a16:creationId xmlns:a16="http://schemas.microsoft.com/office/drawing/2014/main" id="{D852710E-47B0-4721-B14E-A191D46565C2}"/>
              </a:ext>
            </a:extLst>
          </p:cNvPr>
          <p:cNvSpPr/>
          <p:nvPr/>
        </p:nvSpPr>
        <p:spPr>
          <a:xfrm>
            <a:off x="1875795" y="1712835"/>
            <a:ext cx="884869" cy="116923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350"/>
          </a:p>
        </p:txBody>
      </p:sp>
      <p:sp>
        <p:nvSpPr>
          <p:cNvPr id="23" name="Rounded Rectangle 18">
            <a:extLst>
              <a:ext uri="{FF2B5EF4-FFF2-40B4-BE49-F238E27FC236}">
                <a16:creationId xmlns:a16="http://schemas.microsoft.com/office/drawing/2014/main" id="{7D6468A3-D7ED-4503-B62C-211BB563F2A9}"/>
              </a:ext>
            </a:extLst>
          </p:cNvPr>
          <p:cNvSpPr/>
          <p:nvPr/>
        </p:nvSpPr>
        <p:spPr>
          <a:xfrm>
            <a:off x="4258199" y="3525601"/>
            <a:ext cx="452835" cy="4718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350"/>
          </a:p>
        </p:txBody>
      </p:sp>
      <p:sp>
        <p:nvSpPr>
          <p:cNvPr id="25" name="Rounded Rectangle 18">
            <a:extLst>
              <a:ext uri="{FF2B5EF4-FFF2-40B4-BE49-F238E27FC236}">
                <a16:creationId xmlns:a16="http://schemas.microsoft.com/office/drawing/2014/main" id="{9D528B17-B4A2-415C-A976-B716A486C869}"/>
              </a:ext>
            </a:extLst>
          </p:cNvPr>
          <p:cNvSpPr/>
          <p:nvPr/>
        </p:nvSpPr>
        <p:spPr>
          <a:xfrm flipH="1">
            <a:off x="3819048" y="2592020"/>
            <a:ext cx="484465" cy="436568"/>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350"/>
          </a:p>
        </p:txBody>
      </p:sp>
      <p:grpSp>
        <p:nvGrpSpPr>
          <p:cNvPr id="28" name="Group 27">
            <a:extLst>
              <a:ext uri="{FF2B5EF4-FFF2-40B4-BE49-F238E27FC236}">
                <a16:creationId xmlns:a16="http://schemas.microsoft.com/office/drawing/2014/main" id="{E082A3EA-A9F9-4C9E-82D4-823C85745084}"/>
              </a:ext>
            </a:extLst>
          </p:cNvPr>
          <p:cNvGrpSpPr/>
          <p:nvPr/>
        </p:nvGrpSpPr>
        <p:grpSpPr>
          <a:xfrm>
            <a:off x="2695873" y="986124"/>
            <a:ext cx="2598254" cy="338381"/>
            <a:chOff x="0" y="451413"/>
            <a:chExt cx="10898908" cy="1198080"/>
          </a:xfrm>
          <a:solidFill>
            <a:schemeClr val="bg1"/>
          </a:solidFill>
        </p:grpSpPr>
        <p:sp>
          <p:nvSpPr>
            <p:cNvPr id="29" name="Rounded Rectangle 35">
              <a:extLst>
                <a:ext uri="{FF2B5EF4-FFF2-40B4-BE49-F238E27FC236}">
                  <a16:creationId xmlns:a16="http://schemas.microsoft.com/office/drawing/2014/main" id="{51652796-D1FC-46F2-8D86-BF9E26995B94}"/>
                </a:ext>
              </a:extLst>
            </p:cNvPr>
            <p:cNvSpPr/>
            <p:nvPr/>
          </p:nvSpPr>
          <p:spPr>
            <a:xfrm>
              <a:off x="0" y="451413"/>
              <a:ext cx="10898908" cy="11980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ounded Rectangle 4">
              <a:extLst>
                <a:ext uri="{FF2B5EF4-FFF2-40B4-BE49-F238E27FC236}">
                  <a16:creationId xmlns:a16="http://schemas.microsoft.com/office/drawing/2014/main" id="{6B432292-FBFD-4CF0-A9F0-D9662007C7F6}"/>
                </a:ext>
              </a:extLst>
            </p:cNvPr>
            <p:cNvSpPr/>
            <p:nvPr/>
          </p:nvSpPr>
          <p:spPr>
            <a:xfrm>
              <a:off x="58485" y="509898"/>
              <a:ext cx="10781938" cy="108111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defTabSz="666750">
                <a:lnSpc>
                  <a:spcPct val="90000"/>
                </a:lnSpc>
                <a:spcBef>
                  <a:spcPct val="0"/>
                </a:spcBef>
                <a:spcAft>
                  <a:spcPct val="35000"/>
                </a:spcAft>
              </a:pPr>
              <a:r>
                <a:rPr lang="en-NZ" sz="1500" dirty="0">
                  <a:solidFill>
                    <a:schemeClr val="tx1"/>
                  </a:solidFill>
                  <a:latin typeface="Arial" panose="020B0604020202020204" pitchFamily="34" charset="0"/>
                  <a:cs typeface="Arial" panose="020B0604020202020204" pitchFamily="34" charset="0"/>
                </a:rPr>
                <a:t>Part 1: Familiarization Phase </a:t>
              </a:r>
              <a:endParaRPr lang="en-NZ" sz="1500" dirty="0">
                <a:solidFill>
                  <a:schemeClr val="tx1"/>
                </a:solidFill>
              </a:endParaRPr>
            </a:p>
          </p:txBody>
        </p:sp>
      </p:grpSp>
      <p:sp>
        <p:nvSpPr>
          <p:cNvPr id="24" name="TextBox 23">
            <a:extLst>
              <a:ext uri="{FF2B5EF4-FFF2-40B4-BE49-F238E27FC236}">
                <a16:creationId xmlns:a16="http://schemas.microsoft.com/office/drawing/2014/main" id="{163D3346-BA5B-4748-B37A-D338E5C82D25}"/>
              </a:ext>
            </a:extLst>
          </p:cNvPr>
          <p:cNvSpPr txBox="1"/>
          <p:nvPr/>
        </p:nvSpPr>
        <p:spPr>
          <a:xfrm>
            <a:off x="5219187" y="1306298"/>
            <a:ext cx="1168978" cy="507831"/>
          </a:xfrm>
          <a:prstGeom prst="rect">
            <a:avLst/>
          </a:prstGeom>
          <a:noFill/>
        </p:spPr>
        <p:txBody>
          <a:bodyPr wrap="square" rtlCol="0">
            <a:spAutoFit/>
          </a:bodyPr>
          <a:lstStyle/>
          <a:p>
            <a:r>
              <a:rPr lang="en-NZ" sz="1350" dirty="0">
                <a:latin typeface="Arial" panose="020B0604020202020204" pitchFamily="34" charset="0"/>
                <a:cs typeface="Arial" panose="020B0604020202020204" pitchFamily="34" charset="0"/>
              </a:rPr>
              <a:t>Set A Videos:</a:t>
            </a:r>
          </a:p>
        </p:txBody>
      </p:sp>
      <p:sp>
        <p:nvSpPr>
          <p:cNvPr id="26" name="TextBox 25">
            <a:extLst>
              <a:ext uri="{FF2B5EF4-FFF2-40B4-BE49-F238E27FC236}">
                <a16:creationId xmlns:a16="http://schemas.microsoft.com/office/drawing/2014/main" id="{328BF2A4-4069-4B65-AA80-BCE13FF51800}"/>
              </a:ext>
            </a:extLst>
          </p:cNvPr>
          <p:cNvSpPr txBox="1"/>
          <p:nvPr/>
        </p:nvSpPr>
        <p:spPr>
          <a:xfrm>
            <a:off x="5219188" y="3411756"/>
            <a:ext cx="1425287" cy="300082"/>
          </a:xfrm>
          <a:prstGeom prst="rect">
            <a:avLst/>
          </a:prstGeom>
          <a:noFill/>
        </p:spPr>
        <p:txBody>
          <a:bodyPr wrap="square" rtlCol="0">
            <a:spAutoFit/>
          </a:bodyPr>
          <a:lstStyle/>
          <a:p>
            <a:r>
              <a:rPr lang="en-NZ" sz="1350" dirty="0">
                <a:latin typeface="Arial" panose="020B0604020202020204" pitchFamily="34" charset="0"/>
                <a:cs typeface="Arial" panose="020B0604020202020204" pitchFamily="34" charset="0"/>
              </a:rPr>
              <a:t>Set B Videos:</a:t>
            </a:r>
          </a:p>
        </p:txBody>
      </p:sp>
      <p:sp>
        <p:nvSpPr>
          <p:cNvPr id="19" name="TextBox 18">
            <a:extLst>
              <a:ext uri="{FF2B5EF4-FFF2-40B4-BE49-F238E27FC236}">
                <a16:creationId xmlns:a16="http://schemas.microsoft.com/office/drawing/2014/main" id="{328BF2A4-4069-4B65-AA80-BCE13FF51800}"/>
              </a:ext>
            </a:extLst>
          </p:cNvPr>
          <p:cNvSpPr txBox="1"/>
          <p:nvPr/>
        </p:nvSpPr>
        <p:spPr>
          <a:xfrm>
            <a:off x="1571176" y="5566222"/>
            <a:ext cx="5791584" cy="300082"/>
          </a:xfrm>
          <a:prstGeom prst="rect">
            <a:avLst/>
          </a:prstGeom>
          <a:noFill/>
        </p:spPr>
        <p:txBody>
          <a:bodyPr wrap="square" rtlCol="0">
            <a:spAutoFit/>
          </a:bodyPr>
          <a:lstStyle/>
          <a:p>
            <a:r>
              <a:rPr lang="en-NZ" sz="1350" dirty="0">
                <a:latin typeface="Arial" panose="020B0604020202020204" pitchFamily="34" charset="0"/>
                <a:cs typeface="Arial" panose="020B0604020202020204" pitchFamily="34" charset="0"/>
              </a:rPr>
              <a:t>Set A (must get ≥ 6 out of 8 videos) Set B (must get 8 out of 8 videos)</a:t>
            </a:r>
          </a:p>
        </p:txBody>
      </p:sp>
      <p:sp>
        <p:nvSpPr>
          <p:cNvPr id="20" name="Rounded Rectangle 18">
            <a:extLst>
              <a:ext uri="{FF2B5EF4-FFF2-40B4-BE49-F238E27FC236}">
                <a16:creationId xmlns:a16="http://schemas.microsoft.com/office/drawing/2014/main" id="{D852710E-47B0-4721-B14E-A191D46565C2}"/>
              </a:ext>
            </a:extLst>
          </p:cNvPr>
          <p:cNvSpPr/>
          <p:nvPr/>
        </p:nvSpPr>
        <p:spPr>
          <a:xfrm>
            <a:off x="260279" y="1428263"/>
            <a:ext cx="2720690" cy="378508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350"/>
          </a:p>
        </p:txBody>
      </p:sp>
      <p:grpSp>
        <p:nvGrpSpPr>
          <p:cNvPr id="27" name="Group 26">
            <a:extLst>
              <a:ext uri="{FF2B5EF4-FFF2-40B4-BE49-F238E27FC236}">
                <a16:creationId xmlns:a16="http://schemas.microsoft.com/office/drawing/2014/main" id="{ED7D2AC4-F319-4E52-95DC-D84095700164}"/>
              </a:ext>
            </a:extLst>
          </p:cNvPr>
          <p:cNvGrpSpPr/>
          <p:nvPr/>
        </p:nvGrpSpPr>
        <p:grpSpPr>
          <a:xfrm>
            <a:off x="597905" y="995528"/>
            <a:ext cx="2045437" cy="338381"/>
            <a:chOff x="0" y="451413"/>
            <a:chExt cx="10898908" cy="1198080"/>
          </a:xfrm>
          <a:solidFill>
            <a:schemeClr val="bg1"/>
          </a:solidFill>
        </p:grpSpPr>
        <p:sp>
          <p:nvSpPr>
            <p:cNvPr id="31" name="Rounded Rectangle 35">
              <a:extLst>
                <a:ext uri="{FF2B5EF4-FFF2-40B4-BE49-F238E27FC236}">
                  <a16:creationId xmlns:a16="http://schemas.microsoft.com/office/drawing/2014/main" id="{BF7520BB-80F3-4ED5-AE1F-874C07A0D2E3}"/>
                </a:ext>
              </a:extLst>
            </p:cNvPr>
            <p:cNvSpPr/>
            <p:nvPr/>
          </p:nvSpPr>
          <p:spPr>
            <a:xfrm>
              <a:off x="0" y="451413"/>
              <a:ext cx="10898908" cy="11980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4">
              <a:extLst>
                <a:ext uri="{FF2B5EF4-FFF2-40B4-BE49-F238E27FC236}">
                  <a16:creationId xmlns:a16="http://schemas.microsoft.com/office/drawing/2014/main" id="{960450C6-90F7-4D83-BBB2-9D2C96211B31}"/>
                </a:ext>
              </a:extLst>
            </p:cNvPr>
            <p:cNvSpPr/>
            <p:nvPr/>
          </p:nvSpPr>
          <p:spPr>
            <a:xfrm>
              <a:off x="58485" y="509898"/>
              <a:ext cx="10781938" cy="108111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defTabSz="666750">
                <a:lnSpc>
                  <a:spcPct val="90000"/>
                </a:lnSpc>
                <a:spcBef>
                  <a:spcPct val="0"/>
                </a:spcBef>
                <a:spcAft>
                  <a:spcPct val="35000"/>
                </a:spcAft>
              </a:pPr>
              <a:r>
                <a:rPr lang="en-NZ" sz="1500" dirty="0">
                  <a:solidFill>
                    <a:schemeClr val="tx1"/>
                  </a:solidFill>
                  <a:latin typeface="Arial" panose="020B0604020202020204" pitchFamily="34" charset="0"/>
                  <a:cs typeface="Arial" panose="020B0604020202020204" pitchFamily="34" charset="0"/>
                </a:rPr>
                <a:t>44 adults volunteered</a:t>
              </a:r>
              <a:endParaRPr lang="en-NZ" sz="1500" dirty="0">
                <a:solidFill>
                  <a:schemeClr val="tx1"/>
                </a:solidFill>
              </a:endParaRPr>
            </a:p>
          </p:txBody>
        </p:sp>
      </p:grpSp>
      <p:pic>
        <p:nvPicPr>
          <p:cNvPr id="9" name="V1_fam_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a:stretch/>
        </p:blipFill>
        <p:spPr>
          <a:xfrm>
            <a:off x="5254156" y="1583296"/>
            <a:ext cx="2902061" cy="1631135"/>
          </a:xfrm>
          <a:prstGeom prst="rect">
            <a:avLst/>
          </a:prstGeom>
        </p:spPr>
      </p:pic>
      <p:pic>
        <p:nvPicPr>
          <p:cNvPr id="10" name="V2_fam_b">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254156" y="3676296"/>
            <a:ext cx="2902061" cy="1631135"/>
          </a:xfrm>
          <a:prstGeom prst="rect">
            <a:avLst/>
          </a:prstGeom>
        </p:spPr>
      </p:pic>
      <p:sp>
        <p:nvSpPr>
          <p:cNvPr id="33" name="Rounded Rectangle 18">
            <a:extLst>
              <a:ext uri="{FF2B5EF4-FFF2-40B4-BE49-F238E27FC236}">
                <a16:creationId xmlns:a16="http://schemas.microsoft.com/office/drawing/2014/main" id="{D852710E-47B0-4721-B14E-A191D46565C2}"/>
              </a:ext>
            </a:extLst>
          </p:cNvPr>
          <p:cNvSpPr/>
          <p:nvPr/>
        </p:nvSpPr>
        <p:spPr>
          <a:xfrm>
            <a:off x="3207265" y="2130587"/>
            <a:ext cx="1847333" cy="225918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350"/>
          </a:p>
        </p:txBody>
      </p:sp>
    </p:spTree>
    <p:extLst>
      <p:ext uri="{BB962C8B-B14F-4D97-AF65-F5344CB8AC3E}">
        <p14:creationId xmlns:p14="http://schemas.microsoft.com/office/powerpoint/2010/main" val="181803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9642" fill="hold"/>
                                        <p:tgtEl>
                                          <p:spTgt spid="9"/>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686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9"/>
                </p:tgtEl>
              </p:cMediaNode>
            </p:video>
            <p:video>
              <p:cMediaNode vol="80000">
                <p:cTn id="32" fill="hold" display="0">
                  <p:stCondLst>
                    <p:cond delay="indefinite"/>
                  </p:stCondLst>
                </p:cTn>
                <p:tgtEl>
                  <p:spTgt spid="10"/>
                </p:tgtEl>
              </p:cMediaNode>
            </p:video>
          </p:childTnLst>
        </p:cTn>
      </p:par>
    </p:tnLst>
    <p:bldLst>
      <p:bldP spid="21" grpId="0" animBg="1"/>
      <p:bldP spid="22" grpId="0" animBg="1"/>
      <p:bldP spid="23" grpId="0" animBg="1"/>
      <p:bldP spid="25" grpId="0" animBg="1"/>
      <p:bldP spid="20"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082A3EA-A9F9-4C9E-82D4-823C85745084}"/>
              </a:ext>
            </a:extLst>
          </p:cNvPr>
          <p:cNvGrpSpPr/>
          <p:nvPr/>
        </p:nvGrpSpPr>
        <p:grpSpPr>
          <a:xfrm>
            <a:off x="866773" y="1057669"/>
            <a:ext cx="1820885" cy="338381"/>
            <a:chOff x="0" y="451413"/>
            <a:chExt cx="10898908" cy="1198080"/>
          </a:xfrm>
        </p:grpSpPr>
        <p:sp>
          <p:nvSpPr>
            <p:cNvPr id="29" name="Rounded Rectangle 35">
              <a:extLst>
                <a:ext uri="{FF2B5EF4-FFF2-40B4-BE49-F238E27FC236}">
                  <a16:creationId xmlns:a16="http://schemas.microsoft.com/office/drawing/2014/main" id="{51652796-D1FC-46F2-8D86-BF9E26995B94}"/>
                </a:ext>
              </a:extLst>
            </p:cNvPr>
            <p:cNvSpPr/>
            <p:nvPr/>
          </p:nvSpPr>
          <p:spPr>
            <a:xfrm>
              <a:off x="0" y="451413"/>
              <a:ext cx="10898908" cy="11980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ounded Rectangle 4">
              <a:extLst>
                <a:ext uri="{FF2B5EF4-FFF2-40B4-BE49-F238E27FC236}">
                  <a16:creationId xmlns:a16="http://schemas.microsoft.com/office/drawing/2014/main" id="{6B432292-FBFD-4CF0-A9F0-D9662007C7F6}"/>
                </a:ext>
              </a:extLst>
            </p:cNvPr>
            <p:cNvSpPr/>
            <p:nvPr/>
          </p:nvSpPr>
          <p:spPr>
            <a:xfrm>
              <a:off x="58485" y="509898"/>
              <a:ext cx="10781938" cy="1081110"/>
            </a:xfrm>
            <a:prstGeom prst="rect">
              <a:avLst/>
            </a:prstGeom>
            <a:solidFill>
              <a:schemeClr val="bg1"/>
            </a:solidFill>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defTabSz="666750">
                <a:lnSpc>
                  <a:spcPct val="90000"/>
                </a:lnSpc>
                <a:spcBef>
                  <a:spcPct val="0"/>
                </a:spcBef>
                <a:spcAft>
                  <a:spcPct val="35000"/>
                </a:spcAft>
              </a:pPr>
              <a:r>
                <a:rPr lang="en-NZ" sz="1500" dirty="0">
                  <a:solidFill>
                    <a:schemeClr val="tx1"/>
                  </a:solidFill>
                  <a:latin typeface="Arial" panose="020B0604020202020204" pitchFamily="34" charset="0"/>
                  <a:cs typeface="Arial" panose="020B0604020202020204" pitchFamily="34" charset="0"/>
                </a:rPr>
                <a:t>Part 2: Test Phase </a:t>
              </a:r>
              <a:endParaRPr lang="en-NZ" sz="1500" dirty="0">
                <a:solidFill>
                  <a:schemeClr val="tx1"/>
                </a:solidFill>
              </a:endParaRPr>
            </a:p>
          </p:txBody>
        </p:sp>
      </p:grpSp>
      <p:sp>
        <p:nvSpPr>
          <p:cNvPr id="36" name="TextBox 35">
            <a:extLst>
              <a:ext uri="{FF2B5EF4-FFF2-40B4-BE49-F238E27FC236}">
                <a16:creationId xmlns:a16="http://schemas.microsoft.com/office/drawing/2014/main" id="{8CEF6611-B27C-4FAC-947F-CBBA0C0CC12E}"/>
              </a:ext>
            </a:extLst>
          </p:cNvPr>
          <p:cNvSpPr txBox="1"/>
          <p:nvPr/>
        </p:nvSpPr>
        <p:spPr>
          <a:xfrm>
            <a:off x="784654" y="3772094"/>
            <a:ext cx="3991233" cy="300082"/>
          </a:xfrm>
          <a:prstGeom prst="rect">
            <a:avLst/>
          </a:prstGeom>
          <a:noFill/>
        </p:spPr>
        <p:txBody>
          <a:bodyPr wrap="square" rtlCol="0">
            <a:spAutoFit/>
          </a:bodyPr>
          <a:lstStyle/>
          <a:p>
            <a:r>
              <a:rPr lang="en-NZ" sz="1350" dirty="0">
                <a:latin typeface="Arial" panose="020B0604020202020204" pitchFamily="34" charset="0"/>
                <a:cs typeface="Arial" panose="020B0604020202020204" pitchFamily="34" charset="0"/>
              </a:rPr>
              <a:t>8 </a:t>
            </a:r>
            <a:r>
              <a:rPr lang="en-NZ" sz="1350" b="1" u="sng" dirty="0">
                <a:latin typeface="Arial" panose="020B0604020202020204" pitchFamily="34" charset="0"/>
                <a:cs typeface="Arial" panose="020B0604020202020204" pitchFamily="34" charset="0"/>
              </a:rPr>
              <a:t>False-Belief</a:t>
            </a:r>
            <a:r>
              <a:rPr lang="en-NZ" sz="1350" dirty="0">
                <a:latin typeface="Arial" panose="020B0604020202020204" pitchFamily="34" charset="0"/>
                <a:cs typeface="Arial" panose="020B0604020202020204" pitchFamily="34" charset="0"/>
              </a:rPr>
              <a:t> Videos (and 8 True-Belief Videos)</a:t>
            </a:r>
          </a:p>
        </p:txBody>
      </p:sp>
      <p:sp>
        <p:nvSpPr>
          <p:cNvPr id="12" name="Right Arrow 11"/>
          <p:cNvSpPr/>
          <p:nvPr/>
        </p:nvSpPr>
        <p:spPr>
          <a:xfrm rot="1938797">
            <a:off x="4632607" y="3167188"/>
            <a:ext cx="289358" cy="193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350"/>
          </a:p>
        </p:txBody>
      </p:sp>
      <p:sp>
        <p:nvSpPr>
          <p:cNvPr id="34" name="TextBox 33">
            <a:extLst>
              <a:ext uri="{FF2B5EF4-FFF2-40B4-BE49-F238E27FC236}">
                <a16:creationId xmlns:a16="http://schemas.microsoft.com/office/drawing/2014/main" id="{1EEA6A7E-9F15-4B33-A225-46CF6B55A6F5}"/>
              </a:ext>
            </a:extLst>
          </p:cNvPr>
          <p:cNvSpPr txBox="1"/>
          <p:nvPr/>
        </p:nvSpPr>
        <p:spPr>
          <a:xfrm>
            <a:off x="1112109" y="4651011"/>
            <a:ext cx="5399528" cy="507831"/>
          </a:xfrm>
          <a:prstGeom prst="rect">
            <a:avLst/>
          </a:prstGeom>
          <a:noFill/>
        </p:spPr>
        <p:txBody>
          <a:bodyPr wrap="square" rtlCol="0">
            <a:spAutoFit/>
          </a:bodyPr>
          <a:lstStyle/>
          <a:p>
            <a:r>
              <a:rPr lang="en-NZ" sz="1350" dirty="0">
                <a:latin typeface="Arial" panose="020B0604020202020204" pitchFamily="34" charset="0"/>
                <a:cs typeface="Arial" panose="020B0604020202020204" pitchFamily="34" charset="0"/>
              </a:rPr>
              <a:t>Q1: “Where will the woman’s hand appear; on left-side or right-side?”</a:t>
            </a:r>
          </a:p>
        </p:txBody>
      </p:sp>
      <p:sp>
        <p:nvSpPr>
          <p:cNvPr id="37" name="TextBox 36">
            <a:extLst>
              <a:ext uri="{FF2B5EF4-FFF2-40B4-BE49-F238E27FC236}">
                <a16:creationId xmlns:a16="http://schemas.microsoft.com/office/drawing/2014/main" id="{1EEA6A7E-9F15-4B33-A225-46CF6B55A6F5}"/>
              </a:ext>
            </a:extLst>
          </p:cNvPr>
          <p:cNvSpPr txBox="1"/>
          <p:nvPr/>
        </p:nvSpPr>
        <p:spPr>
          <a:xfrm>
            <a:off x="3176061" y="4936108"/>
            <a:ext cx="4274128" cy="300082"/>
          </a:xfrm>
          <a:prstGeom prst="rect">
            <a:avLst/>
          </a:prstGeom>
          <a:noFill/>
        </p:spPr>
        <p:txBody>
          <a:bodyPr wrap="square" rtlCol="0">
            <a:spAutoFit/>
          </a:bodyPr>
          <a:lstStyle/>
          <a:p>
            <a:r>
              <a:rPr lang="en-NZ" sz="1350" dirty="0">
                <a:latin typeface="Arial" panose="020B0604020202020204" pitchFamily="34" charset="0"/>
                <a:cs typeface="Arial" panose="020B0604020202020204" pitchFamily="34" charset="0"/>
              </a:rPr>
              <a:t>Q2: “So which cup will her hand contact?”</a:t>
            </a:r>
          </a:p>
        </p:txBody>
      </p:sp>
      <p:sp>
        <p:nvSpPr>
          <p:cNvPr id="38" name="TextBox 37">
            <a:extLst>
              <a:ext uri="{FF2B5EF4-FFF2-40B4-BE49-F238E27FC236}">
                <a16:creationId xmlns:a16="http://schemas.microsoft.com/office/drawing/2014/main" id="{1EEA6A7E-9F15-4B33-A225-46CF6B55A6F5}"/>
              </a:ext>
            </a:extLst>
          </p:cNvPr>
          <p:cNvSpPr txBox="1"/>
          <p:nvPr/>
        </p:nvSpPr>
        <p:spPr>
          <a:xfrm>
            <a:off x="5381368" y="5510203"/>
            <a:ext cx="3259872" cy="300082"/>
          </a:xfrm>
          <a:prstGeom prst="rect">
            <a:avLst/>
          </a:prstGeom>
          <a:noFill/>
        </p:spPr>
        <p:txBody>
          <a:bodyPr wrap="square" rtlCol="0">
            <a:spAutoFit/>
          </a:bodyPr>
          <a:lstStyle/>
          <a:p>
            <a:r>
              <a:rPr lang="en-NZ" sz="1350" dirty="0">
                <a:latin typeface="Arial" panose="020B0604020202020204" pitchFamily="34" charset="0"/>
                <a:cs typeface="Arial" panose="020B0604020202020204" pitchFamily="34" charset="0"/>
              </a:rPr>
              <a:t>Q3: “Is this what she was expecting?”</a:t>
            </a:r>
          </a:p>
        </p:txBody>
      </p:sp>
      <p:pic>
        <p:nvPicPr>
          <p:cNvPr id="13" name="Picture 12"/>
          <p:cNvPicPr>
            <a:picLocks noChangeAspect="1"/>
          </p:cNvPicPr>
          <p:nvPr/>
        </p:nvPicPr>
        <p:blipFill>
          <a:blip r:embed="rId4"/>
          <a:stretch>
            <a:fillRect/>
          </a:stretch>
        </p:blipFill>
        <p:spPr>
          <a:xfrm>
            <a:off x="4919835" y="3264170"/>
            <a:ext cx="1535906" cy="1378744"/>
          </a:xfrm>
          <a:prstGeom prst="rect">
            <a:avLst/>
          </a:prstGeom>
        </p:spPr>
      </p:pic>
      <p:pic>
        <p:nvPicPr>
          <p:cNvPr id="14" name="Picture 13"/>
          <p:cNvPicPr>
            <a:picLocks noChangeAspect="1"/>
          </p:cNvPicPr>
          <p:nvPr/>
        </p:nvPicPr>
        <p:blipFill>
          <a:blip r:embed="rId5"/>
          <a:stretch>
            <a:fillRect/>
          </a:stretch>
        </p:blipFill>
        <p:spPr>
          <a:xfrm>
            <a:off x="6745171" y="4045734"/>
            <a:ext cx="1564481" cy="1464469"/>
          </a:xfrm>
          <a:prstGeom prst="rect">
            <a:avLst/>
          </a:prstGeom>
        </p:spPr>
      </p:pic>
      <p:sp>
        <p:nvSpPr>
          <p:cNvPr id="39" name="Right Arrow 38"/>
          <p:cNvSpPr/>
          <p:nvPr/>
        </p:nvSpPr>
        <p:spPr>
          <a:xfrm rot="1938797">
            <a:off x="6476797" y="4162648"/>
            <a:ext cx="289358" cy="193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350"/>
          </a:p>
        </p:txBody>
      </p:sp>
      <p:pic>
        <p:nvPicPr>
          <p:cNvPr id="2" name="V3_Te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70097" y="1776724"/>
            <a:ext cx="3343643" cy="1879331"/>
          </a:xfrm>
          <a:prstGeom prst="rect">
            <a:avLst/>
          </a:prstGeom>
        </p:spPr>
      </p:pic>
    </p:spTree>
    <p:extLst>
      <p:ext uri="{BB962C8B-B14F-4D97-AF65-F5344CB8AC3E}">
        <p14:creationId xmlns:p14="http://schemas.microsoft.com/office/powerpoint/2010/main" val="375576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2145" y="1654536"/>
            <a:ext cx="5360046" cy="3884337"/>
          </a:xfrm>
          <a:prstGeom prst="rect">
            <a:avLst/>
          </a:prstGeom>
        </p:spPr>
      </p:pic>
      <p:grpSp>
        <p:nvGrpSpPr>
          <p:cNvPr id="3" name="Group 2">
            <a:extLst>
              <a:ext uri="{FF2B5EF4-FFF2-40B4-BE49-F238E27FC236}">
                <a16:creationId xmlns:a16="http://schemas.microsoft.com/office/drawing/2014/main" id="{E3244318-F5C6-45D1-8446-5CE128C5E035}"/>
              </a:ext>
            </a:extLst>
          </p:cNvPr>
          <p:cNvGrpSpPr/>
          <p:nvPr/>
        </p:nvGrpSpPr>
        <p:grpSpPr>
          <a:xfrm>
            <a:off x="383920" y="1118868"/>
            <a:ext cx="1271699" cy="338381"/>
            <a:chOff x="0" y="451413"/>
            <a:chExt cx="10898908" cy="1198080"/>
          </a:xfrm>
          <a:solidFill>
            <a:schemeClr val="bg1"/>
          </a:solidFill>
        </p:grpSpPr>
        <p:sp>
          <p:nvSpPr>
            <p:cNvPr id="5" name="Rounded Rectangle 35">
              <a:extLst>
                <a:ext uri="{FF2B5EF4-FFF2-40B4-BE49-F238E27FC236}">
                  <a16:creationId xmlns:a16="http://schemas.microsoft.com/office/drawing/2014/main" id="{3B5FF2EA-8555-4143-A859-204C1EBAD371}"/>
                </a:ext>
              </a:extLst>
            </p:cNvPr>
            <p:cNvSpPr/>
            <p:nvPr/>
          </p:nvSpPr>
          <p:spPr>
            <a:xfrm>
              <a:off x="0" y="451413"/>
              <a:ext cx="10898908" cy="11980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a:extLst>
                <a:ext uri="{FF2B5EF4-FFF2-40B4-BE49-F238E27FC236}">
                  <a16:creationId xmlns:a16="http://schemas.microsoft.com/office/drawing/2014/main" id="{272F54A1-5E3A-4878-AF0C-21C6D079BDC6}"/>
                </a:ext>
              </a:extLst>
            </p:cNvPr>
            <p:cNvSpPr/>
            <p:nvPr/>
          </p:nvSpPr>
          <p:spPr>
            <a:xfrm>
              <a:off x="58483" y="509899"/>
              <a:ext cx="10490788" cy="108111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defTabSz="666750">
                <a:lnSpc>
                  <a:spcPct val="90000"/>
                </a:lnSpc>
                <a:spcBef>
                  <a:spcPct val="0"/>
                </a:spcBef>
                <a:spcAft>
                  <a:spcPct val="35000"/>
                </a:spcAft>
              </a:pPr>
              <a:r>
                <a:rPr lang="en-NZ" sz="1500" dirty="0">
                  <a:solidFill>
                    <a:schemeClr val="tx1"/>
                  </a:solidFill>
                  <a:latin typeface="Arial" panose="020B0604020202020204" pitchFamily="34" charset="0"/>
                  <a:cs typeface="Arial" panose="020B0604020202020204" pitchFamily="34" charset="0"/>
                </a:rPr>
                <a:t> Hypotheses </a:t>
              </a:r>
              <a:endParaRPr lang="en-NZ" sz="1500" dirty="0">
                <a:solidFill>
                  <a:schemeClr val="tx1"/>
                </a:solidFill>
              </a:endParaRPr>
            </a:p>
          </p:txBody>
        </p:sp>
      </p:grpSp>
      <p:sp>
        <p:nvSpPr>
          <p:cNvPr id="10" name="Rounded Rectangle 9"/>
          <p:cNvSpPr/>
          <p:nvPr/>
        </p:nvSpPr>
        <p:spPr>
          <a:xfrm>
            <a:off x="1655618" y="2907723"/>
            <a:ext cx="4121727" cy="131540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350"/>
          </a:p>
        </p:txBody>
      </p:sp>
      <p:grpSp>
        <p:nvGrpSpPr>
          <p:cNvPr id="11" name="Group 10"/>
          <p:cNvGrpSpPr/>
          <p:nvPr/>
        </p:nvGrpSpPr>
        <p:grpSpPr>
          <a:xfrm>
            <a:off x="5978237" y="1519029"/>
            <a:ext cx="2874818" cy="2322722"/>
            <a:chOff x="0" y="-3722499"/>
            <a:chExt cx="10898908" cy="5731137"/>
          </a:xfrm>
          <a:solidFill>
            <a:schemeClr val="bg1"/>
          </a:solidFill>
        </p:grpSpPr>
        <p:sp>
          <p:nvSpPr>
            <p:cNvPr id="12" name="Rounded Rectangle 11"/>
            <p:cNvSpPr/>
            <p:nvPr/>
          </p:nvSpPr>
          <p:spPr>
            <a:xfrm>
              <a:off x="0" y="-3722499"/>
              <a:ext cx="10898908" cy="573113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p:cNvSpPr/>
            <p:nvPr/>
          </p:nvSpPr>
          <p:spPr>
            <a:xfrm>
              <a:off x="439964" y="-2462424"/>
              <a:ext cx="10400459" cy="321370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defTabSz="666750">
                <a:lnSpc>
                  <a:spcPct val="90000"/>
                </a:lnSpc>
                <a:spcBef>
                  <a:spcPct val="0"/>
                </a:spcBef>
                <a:spcAft>
                  <a:spcPct val="35000"/>
                </a:spcAft>
              </a:pPr>
              <a:r>
                <a:rPr lang="en-NZ" sz="1350" dirty="0">
                  <a:solidFill>
                    <a:schemeClr val="tx1"/>
                  </a:solidFill>
                  <a:latin typeface="Arial" panose="020B0604020202020204" pitchFamily="34" charset="0"/>
                  <a:cs typeface="Arial" panose="020B0604020202020204" pitchFamily="34" charset="0"/>
                </a:rPr>
                <a:t>Bin 1 (1.75-secs) likely to pick up motor representations - observation of movement should activate corresponding motor plan. Time to first fixation, for example, should be faster to grip-congruent side, even in FB scenarios. </a:t>
              </a:r>
            </a:p>
          </p:txBody>
        </p:sp>
      </p:grpSp>
      <p:sp>
        <p:nvSpPr>
          <p:cNvPr id="14" name="Rounded Rectangle 13"/>
          <p:cNvSpPr/>
          <p:nvPr/>
        </p:nvSpPr>
        <p:spPr>
          <a:xfrm>
            <a:off x="1673729" y="4279324"/>
            <a:ext cx="1360416" cy="1456838"/>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350"/>
          </a:p>
        </p:txBody>
      </p:sp>
      <p:sp>
        <p:nvSpPr>
          <p:cNvPr id="15" name="Minus 14"/>
          <p:cNvSpPr/>
          <p:nvPr/>
        </p:nvSpPr>
        <p:spPr>
          <a:xfrm>
            <a:off x="5756908" y="3278644"/>
            <a:ext cx="266045" cy="93206"/>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350"/>
          </a:p>
        </p:txBody>
      </p:sp>
      <p:grpSp>
        <p:nvGrpSpPr>
          <p:cNvPr id="17" name="Group 16"/>
          <p:cNvGrpSpPr/>
          <p:nvPr/>
        </p:nvGrpSpPr>
        <p:grpSpPr>
          <a:xfrm>
            <a:off x="5978236" y="4886325"/>
            <a:ext cx="2874818" cy="953438"/>
            <a:chOff x="0" y="-3722499"/>
            <a:chExt cx="10898908" cy="5731137"/>
          </a:xfrm>
          <a:solidFill>
            <a:schemeClr val="bg1"/>
          </a:solidFill>
        </p:grpSpPr>
        <p:sp>
          <p:nvSpPr>
            <p:cNvPr id="18" name="Rounded Rectangle 17"/>
            <p:cNvSpPr/>
            <p:nvPr/>
          </p:nvSpPr>
          <p:spPr>
            <a:xfrm>
              <a:off x="0" y="-3722499"/>
              <a:ext cx="10898908" cy="573113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Rounded Rectangle 4"/>
            <p:cNvSpPr/>
            <p:nvPr/>
          </p:nvSpPr>
          <p:spPr>
            <a:xfrm>
              <a:off x="439964" y="-3069215"/>
              <a:ext cx="10400459" cy="321370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defTabSz="666750">
                <a:lnSpc>
                  <a:spcPct val="90000"/>
                </a:lnSpc>
                <a:spcBef>
                  <a:spcPct val="0"/>
                </a:spcBef>
                <a:spcAft>
                  <a:spcPct val="35000"/>
                </a:spcAft>
              </a:pPr>
              <a:endParaRPr lang="en-NZ" sz="1350" dirty="0">
                <a:solidFill>
                  <a:schemeClr val="tx1"/>
                </a:solidFill>
                <a:latin typeface="Arial" panose="020B0604020202020204" pitchFamily="34" charset="0"/>
                <a:cs typeface="Arial" panose="020B0604020202020204" pitchFamily="34" charset="0"/>
              </a:endParaRPr>
            </a:p>
            <a:p>
              <a:pPr defTabSz="666750">
                <a:lnSpc>
                  <a:spcPct val="90000"/>
                </a:lnSpc>
                <a:spcBef>
                  <a:spcPct val="0"/>
                </a:spcBef>
                <a:spcAft>
                  <a:spcPct val="35000"/>
                </a:spcAft>
              </a:pPr>
              <a:r>
                <a:rPr lang="en-NZ" sz="1350" dirty="0">
                  <a:solidFill>
                    <a:schemeClr val="tx1"/>
                  </a:solidFill>
                  <a:latin typeface="Arial" panose="020B0604020202020204" pitchFamily="34" charset="0"/>
                  <a:cs typeface="Arial" panose="020B0604020202020204" pitchFamily="34" charset="0"/>
                </a:rPr>
                <a:t>Bin 2 (1.75-secs) likely to pick up interaction between motor processing and belief-tracking. </a:t>
              </a:r>
            </a:p>
          </p:txBody>
        </p:sp>
      </p:grpSp>
      <p:sp>
        <p:nvSpPr>
          <p:cNvPr id="20" name="Minus 19"/>
          <p:cNvSpPr/>
          <p:nvPr/>
        </p:nvSpPr>
        <p:spPr>
          <a:xfrm>
            <a:off x="2521527" y="5504590"/>
            <a:ext cx="3990110" cy="9047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350"/>
          </a:p>
        </p:txBody>
      </p:sp>
      <p:sp>
        <p:nvSpPr>
          <p:cNvPr id="16" name="Rounded Rectangle 35">
            <a:extLst>
              <a:ext uri="{FF2B5EF4-FFF2-40B4-BE49-F238E27FC236}">
                <a16:creationId xmlns:a16="http://schemas.microsoft.com/office/drawing/2014/main" id="{3B5FF2EA-8555-4143-A859-204C1EBAD371}"/>
              </a:ext>
            </a:extLst>
          </p:cNvPr>
          <p:cNvSpPr/>
          <p:nvPr/>
        </p:nvSpPr>
        <p:spPr>
          <a:xfrm>
            <a:off x="6608635" y="1009445"/>
            <a:ext cx="1271699" cy="338381"/>
          </a:xfrm>
          <a:prstGeom prst="roundRect">
            <a:avLst/>
          </a:pr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 name="Rectangle 1"/>
          <p:cNvSpPr/>
          <p:nvPr/>
        </p:nvSpPr>
        <p:spPr>
          <a:xfrm>
            <a:off x="6670240" y="1058185"/>
            <a:ext cx="1194686" cy="279307"/>
          </a:xfrm>
          <a:prstGeom prst="rect">
            <a:avLst/>
          </a:prstGeom>
          <a:solidFill>
            <a:schemeClr val="bg1"/>
          </a:solidFill>
        </p:spPr>
        <p:txBody>
          <a:bodyPr wrap="none">
            <a:spAutoFit/>
          </a:bodyPr>
          <a:lstStyle/>
          <a:p>
            <a:pPr defTabSz="666750">
              <a:lnSpc>
                <a:spcPct val="90000"/>
              </a:lnSpc>
              <a:spcBef>
                <a:spcPct val="0"/>
              </a:spcBef>
              <a:spcAft>
                <a:spcPct val="35000"/>
              </a:spcAft>
            </a:pPr>
            <a:r>
              <a:rPr lang="en-NZ" sz="1350" dirty="0">
                <a:latin typeface="Arial" panose="020B0604020202020204" pitchFamily="34" charset="0"/>
                <a:cs typeface="Arial" panose="020B0604020202020204" pitchFamily="34" charset="0"/>
              </a:rPr>
              <a:t> A Possibility:</a:t>
            </a:r>
            <a:endParaRPr lang="en-NZ" sz="1350" dirty="0"/>
          </a:p>
        </p:txBody>
      </p:sp>
    </p:spTree>
    <p:extLst>
      <p:ext uri="{BB962C8B-B14F-4D97-AF65-F5344CB8AC3E}">
        <p14:creationId xmlns:p14="http://schemas.microsoft.com/office/powerpoint/2010/main" val="479280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83061" y="1875098"/>
            <a:ext cx="8124664" cy="3319098"/>
          </a:xfrm>
          <a:prstGeom prst="rect">
            <a:avLst/>
          </a:prstGeom>
        </p:spPr>
      </p:pic>
      <p:sp>
        <p:nvSpPr>
          <p:cNvPr id="13" name="Rectangle 1"/>
          <p:cNvSpPr>
            <a:spLocks noChangeArrowheads="1"/>
          </p:cNvSpPr>
          <p:nvPr/>
        </p:nvSpPr>
        <p:spPr bwMode="auto">
          <a:xfrm>
            <a:off x="6197124" y="2087737"/>
            <a:ext cx="898288"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200" b="1" i="1" dirty="0">
                <a:latin typeface="Arial" panose="020B0604020202020204" pitchFamily="34" charset="0"/>
              </a:rPr>
              <a:t>**p</a:t>
            </a:r>
            <a:r>
              <a:rPr lang="en-US" altLang="en-US" sz="1200" b="1" dirty="0">
                <a:latin typeface="Arial" panose="020B0604020202020204" pitchFamily="34" charset="0"/>
              </a:rPr>
              <a:t> = .005</a:t>
            </a:r>
          </a:p>
          <a:p>
            <a:pPr defTabSz="685800" eaLnBrk="0" fontAlgn="base" hangingPunct="0">
              <a:spcBef>
                <a:spcPct val="0"/>
              </a:spcBef>
              <a:spcAft>
                <a:spcPct val="0"/>
              </a:spcAft>
            </a:pPr>
            <a:r>
              <a:rPr lang="en-US" altLang="en-US" sz="600" dirty="0">
                <a:latin typeface="Arial" panose="020B0604020202020204" pitchFamily="34" charset="0"/>
              </a:rPr>
              <a:t>  </a:t>
            </a:r>
            <a:endParaRPr lang="en-US" altLang="en-US" sz="18000" dirty="0">
              <a:latin typeface="Arial" panose="020B0604020202020204" pitchFamily="34" charset="0"/>
            </a:endParaRPr>
          </a:p>
        </p:txBody>
      </p:sp>
      <p:sp>
        <p:nvSpPr>
          <p:cNvPr id="16" name="Rectangle 1"/>
          <p:cNvSpPr>
            <a:spLocks noChangeArrowheads="1"/>
          </p:cNvSpPr>
          <p:nvPr/>
        </p:nvSpPr>
        <p:spPr bwMode="auto">
          <a:xfrm>
            <a:off x="2624965" y="2087448"/>
            <a:ext cx="894011"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200" b="1" i="1" dirty="0">
                <a:latin typeface="Arial" panose="020B0604020202020204" pitchFamily="34" charset="0"/>
              </a:rPr>
              <a:t>**p</a:t>
            </a:r>
            <a:r>
              <a:rPr lang="en-US" altLang="en-US" sz="1200" b="1" dirty="0">
                <a:latin typeface="Arial" panose="020B0604020202020204" pitchFamily="34" charset="0"/>
              </a:rPr>
              <a:t> = .007</a:t>
            </a:r>
          </a:p>
          <a:p>
            <a:pPr defTabSz="685800" eaLnBrk="0" fontAlgn="base" hangingPunct="0">
              <a:spcBef>
                <a:spcPct val="0"/>
              </a:spcBef>
              <a:spcAft>
                <a:spcPct val="0"/>
              </a:spcAft>
            </a:pPr>
            <a:r>
              <a:rPr lang="en-US" altLang="en-US" sz="600" dirty="0">
                <a:latin typeface="Arial" panose="020B0604020202020204" pitchFamily="34" charset="0"/>
              </a:rPr>
              <a:t>  </a:t>
            </a:r>
            <a:endParaRPr lang="en-US" altLang="en-US" sz="18000" dirty="0">
              <a:latin typeface="Arial" panose="020B0604020202020204" pitchFamily="34" charset="0"/>
            </a:endParaRPr>
          </a:p>
        </p:txBody>
      </p:sp>
      <p:sp>
        <p:nvSpPr>
          <p:cNvPr id="26" name="Rectangle 25"/>
          <p:cNvSpPr/>
          <p:nvPr/>
        </p:nvSpPr>
        <p:spPr>
          <a:xfrm>
            <a:off x="3917092" y="1454794"/>
            <a:ext cx="1359244" cy="300082"/>
          </a:xfrm>
          <a:prstGeom prst="rect">
            <a:avLst/>
          </a:prstGeom>
        </p:spPr>
        <p:txBody>
          <a:bodyPr wrap="square">
            <a:spAutoFit/>
          </a:bodyPr>
          <a:lstStyle/>
          <a:p>
            <a:r>
              <a:rPr lang="en-NZ" sz="900" b="1" dirty="0">
                <a:latin typeface="Arial" panose="020B0604020202020204" pitchFamily="34" charset="0"/>
                <a:ea typeface="Calibri" panose="020F0502020204030204" pitchFamily="34" charset="0"/>
                <a:cs typeface="Arial" panose="020B0604020202020204" pitchFamily="34" charset="0"/>
              </a:rPr>
              <a:t>     </a:t>
            </a:r>
            <a:r>
              <a:rPr lang="en-NZ" sz="1350" b="1" dirty="0">
                <a:latin typeface="Arial" panose="020B0604020202020204" pitchFamily="34" charset="0"/>
                <a:ea typeface="Calibri" panose="020F0502020204030204" pitchFamily="34" charset="0"/>
                <a:cs typeface="Arial" panose="020B0604020202020204" pitchFamily="34" charset="0"/>
              </a:rPr>
              <a:t>Time Bin 1</a:t>
            </a:r>
            <a:endParaRPr lang="en-NZ" sz="1350" b="1" dirty="0">
              <a:latin typeface="Arial" panose="020B0604020202020204" pitchFamily="34" charset="0"/>
              <a:cs typeface="Arial" panose="020B0604020202020204" pitchFamily="34" charset="0"/>
            </a:endParaRPr>
          </a:p>
        </p:txBody>
      </p:sp>
      <p:sp>
        <p:nvSpPr>
          <p:cNvPr id="3" name="Left Bracket 2"/>
          <p:cNvSpPr/>
          <p:nvPr/>
        </p:nvSpPr>
        <p:spPr>
          <a:xfrm rot="5400000">
            <a:off x="3760860" y="660290"/>
            <a:ext cx="166816" cy="3524310"/>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sz="1350"/>
          </a:p>
        </p:txBody>
      </p:sp>
      <p:sp>
        <p:nvSpPr>
          <p:cNvPr id="30" name="Left Bracket 29"/>
          <p:cNvSpPr/>
          <p:nvPr/>
        </p:nvSpPr>
        <p:spPr>
          <a:xfrm rot="5400000">
            <a:off x="6469830" y="1549273"/>
            <a:ext cx="166816" cy="174634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sz="1350"/>
          </a:p>
        </p:txBody>
      </p:sp>
      <p:grpSp>
        <p:nvGrpSpPr>
          <p:cNvPr id="15" name="Group 14">
            <a:extLst>
              <a:ext uri="{FF2B5EF4-FFF2-40B4-BE49-F238E27FC236}">
                <a16:creationId xmlns:a16="http://schemas.microsoft.com/office/drawing/2014/main" id="{9BA4C196-4B97-264D-A02F-B6263D0FF18B}"/>
              </a:ext>
            </a:extLst>
          </p:cNvPr>
          <p:cNvGrpSpPr/>
          <p:nvPr/>
        </p:nvGrpSpPr>
        <p:grpSpPr>
          <a:xfrm>
            <a:off x="829349" y="1216723"/>
            <a:ext cx="3968282" cy="338381"/>
            <a:chOff x="0" y="451413"/>
            <a:chExt cx="53480657" cy="1198080"/>
          </a:xfrm>
          <a:solidFill>
            <a:schemeClr val="bg1"/>
          </a:solidFill>
        </p:grpSpPr>
        <p:sp>
          <p:nvSpPr>
            <p:cNvPr id="17" name="Rounded Rectangle 35">
              <a:extLst>
                <a:ext uri="{FF2B5EF4-FFF2-40B4-BE49-F238E27FC236}">
                  <a16:creationId xmlns:a16="http://schemas.microsoft.com/office/drawing/2014/main" id="{7446E2BA-57C9-0C4A-AEFE-31AACF9D8F99}"/>
                </a:ext>
              </a:extLst>
            </p:cNvPr>
            <p:cNvSpPr/>
            <p:nvPr/>
          </p:nvSpPr>
          <p:spPr>
            <a:xfrm>
              <a:off x="0" y="451413"/>
              <a:ext cx="53480657" cy="11980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ounded Rectangle 4">
              <a:extLst>
                <a:ext uri="{FF2B5EF4-FFF2-40B4-BE49-F238E27FC236}">
                  <a16:creationId xmlns:a16="http://schemas.microsoft.com/office/drawing/2014/main" id="{73D0305D-2277-2941-A181-F6CC1FD32C73}"/>
                </a:ext>
              </a:extLst>
            </p:cNvPr>
            <p:cNvSpPr/>
            <p:nvPr/>
          </p:nvSpPr>
          <p:spPr>
            <a:xfrm>
              <a:off x="58477" y="509897"/>
              <a:ext cx="52301861" cy="108110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defTabSz="666750">
                <a:lnSpc>
                  <a:spcPct val="90000"/>
                </a:lnSpc>
                <a:spcBef>
                  <a:spcPct val="0"/>
                </a:spcBef>
                <a:spcAft>
                  <a:spcPct val="35000"/>
                </a:spcAft>
              </a:pPr>
              <a:r>
                <a:rPr lang="en-NZ" sz="1500" dirty="0">
                  <a:solidFill>
                    <a:schemeClr val="tx1"/>
                  </a:solidFill>
                  <a:latin typeface="Arial" panose="020B0604020202020204" pitchFamily="34" charset="0"/>
                  <a:cs typeface="Arial" panose="020B0604020202020204" pitchFamily="34" charset="0"/>
                </a:rPr>
                <a:t>Preliminary Results: Time bin 1</a:t>
              </a:r>
              <a:endParaRPr lang="en-NZ" sz="1500" dirty="0">
                <a:solidFill>
                  <a:schemeClr val="tx1"/>
                </a:solidFill>
              </a:endParaRPr>
            </a:p>
          </p:txBody>
        </p:sp>
      </p:grpSp>
    </p:spTree>
    <p:extLst>
      <p:ext uri="{BB962C8B-B14F-4D97-AF65-F5344CB8AC3E}">
        <p14:creationId xmlns:p14="http://schemas.microsoft.com/office/powerpoint/2010/main" val="2538236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29349" y="1684339"/>
            <a:ext cx="7179765" cy="3757010"/>
          </a:xfrm>
          <a:prstGeom prst="rect">
            <a:avLst/>
          </a:prstGeom>
        </p:spPr>
      </p:pic>
      <p:sp>
        <p:nvSpPr>
          <p:cNvPr id="31" name="Rectangle 30"/>
          <p:cNvSpPr/>
          <p:nvPr/>
        </p:nvSpPr>
        <p:spPr>
          <a:xfrm>
            <a:off x="4083018" y="1684339"/>
            <a:ext cx="1174783" cy="300082"/>
          </a:xfrm>
          <a:prstGeom prst="rect">
            <a:avLst/>
          </a:prstGeom>
        </p:spPr>
        <p:txBody>
          <a:bodyPr wrap="square">
            <a:spAutoFit/>
          </a:bodyPr>
          <a:lstStyle/>
          <a:p>
            <a:r>
              <a:rPr lang="en-NZ" sz="1350" b="1" dirty="0">
                <a:latin typeface="Arial" panose="020B0604020202020204" pitchFamily="34" charset="0"/>
                <a:ea typeface="Calibri" panose="020F0502020204030204" pitchFamily="34" charset="0"/>
                <a:cs typeface="Arial" panose="020B0604020202020204" pitchFamily="34" charset="0"/>
              </a:rPr>
              <a:t>Time Bin 2</a:t>
            </a:r>
          </a:p>
        </p:txBody>
      </p:sp>
      <p:grpSp>
        <p:nvGrpSpPr>
          <p:cNvPr id="41" name="Group 40">
            <a:extLst>
              <a:ext uri="{FF2B5EF4-FFF2-40B4-BE49-F238E27FC236}">
                <a16:creationId xmlns:a16="http://schemas.microsoft.com/office/drawing/2014/main" id="{E082A3EA-A9F9-4C9E-82D4-823C85745084}"/>
              </a:ext>
            </a:extLst>
          </p:cNvPr>
          <p:cNvGrpSpPr/>
          <p:nvPr/>
        </p:nvGrpSpPr>
        <p:grpSpPr>
          <a:xfrm>
            <a:off x="829349" y="1216723"/>
            <a:ext cx="3968282" cy="338381"/>
            <a:chOff x="0" y="451413"/>
            <a:chExt cx="53480657" cy="1198080"/>
          </a:xfrm>
          <a:solidFill>
            <a:schemeClr val="bg1"/>
          </a:solidFill>
        </p:grpSpPr>
        <p:sp>
          <p:nvSpPr>
            <p:cNvPr id="42" name="Rounded Rectangle 35">
              <a:extLst>
                <a:ext uri="{FF2B5EF4-FFF2-40B4-BE49-F238E27FC236}">
                  <a16:creationId xmlns:a16="http://schemas.microsoft.com/office/drawing/2014/main" id="{51652796-D1FC-46F2-8D86-BF9E26995B94}"/>
                </a:ext>
              </a:extLst>
            </p:cNvPr>
            <p:cNvSpPr/>
            <p:nvPr/>
          </p:nvSpPr>
          <p:spPr>
            <a:xfrm>
              <a:off x="0" y="451413"/>
              <a:ext cx="53480657" cy="1198080"/>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Rounded Rectangle 4">
              <a:extLst>
                <a:ext uri="{FF2B5EF4-FFF2-40B4-BE49-F238E27FC236}">
                  <a16:creationId xmlns:a16="http://schemas.microsoft.com/office/drawing/2014/main" id="{6B432292-FBFD-4CF0-A9F0-D9662007C7F6}"/>
                </a:ext>
              </a:extLst>
            </p:cNvPr>
            <p:cNvSpPr/>
            <p:nvPr/>
          </p:nvSpPr>
          <p:spPr>
            <a:xfrm>
              <a:off x="58477" y="509897"/>
              <a:ext cx="52301861" cy="108110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defTabSz="666750">
                <a:lnSpc>
                  <a:spcPct val="90000"/>
                </a:lnSpc>
                <a:spcBef>
                  <a:spcPct val="0"/>
                </a:spcBef>
                <a:spcAft>
                  <a:spcPct val="35000"/>
                </a:spcAft>
              </a:pPr>
              <a:r>
                <a:rPr lang="en-NZ" sz="1500" dirty="0">
                  <a:solidFill>
                    <a:schemeClr val="tx1"/>
                  </a:solidFill>
                  <a:latin typeface="Arial" panose="020B0604020202020204" pitchFamily="34" charset="0"/>
                  <a:cs typeface="Arial" panose="020B0604020202020204" pitchFamily="34" charset="0"/>
                </a:rPr>
                <a:t>Preliminary Results: Time bin 2</a:t>
              </a:r>
              <a:endParaRPr lang="en-NZ" sz="1500" dirty="0">
                <a:solidFill>
                  <a:schemeClr val="tx1"/>
                </a:solidFill>
              </a:endParaRPr>
            </a:p>
          </p:txBody>
        </p:sp>
      </p:grpSp>
      <p:sp>
        <p:nvSpPr>
          <p:cNvPr id="22" name="Left Bracket 21"/>
          <p:cNvSpPr/>
          <p:nvPr/>
        </p:nvSpPr>
        <p:spPr>
          <a:xfrm rot="5400000">
            <a:off x="3092278" y="2070278"/>
            <a:ext cx="166816" cy="170523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sz="1350"/>
          </a:p>
        </p:txBody>
      </p:sp>
      <p:sp>
        <p:nvSpPr>
          <p:cNvPr id="25" name="Left Bracket 24"/>
          <p:cNvSpPr/>
          <p:nvPr/>
        </p:nvSpPr>
        <p:spPr>
          <a:xfrm rot="5400000">
            <a:off x="6181468" y="2132062"/>
            <a:ext cx="166816" cy="1581665"/>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sz="1350"/>
          </a:p>
        </p:txBody>
      </p:sp>
      <p:sp>
        <p:nvSpPr>
          <p:cNvPr id="26" name="Rectangle 1"/>
          <p:cNvSpPr>
            <a:spLocks noChangeArrowheads="1"/>
          </p:cNvSpPr>
          <p:nvPr/>
        </p:nvSpPr>
        <p:spPr bwMode="auto">
          <a:xfrm>
            <a:off x="2674392" y="2555919"/>
            <a:ext cx="894011"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200" b="1" i="1" dirty="0">
                <a:latin typeface="Arial" panose="020B0604020202020204" pitchFamily="34" charset="0"/>
              </a:rPr>
              <a:t>***p</a:t>
            </a:r>
            <a:r>
              <a:rPr lang="en-US" altLang="en-US" sz="1200" b="1" dirty="0">
                <a:latin typeface="Arial" panose="020B0604020202020204" pitchFamily="34" charset="0"/>
              </a:rPr>
              <a:t> &lt; .001</a:t>
            </a:r>
          </a:p>
          <a:p>
            <a:pPr defTabSz="685800" eaLnBrk="0" fontAlgn="base" hangingPunct="0">
              <a:spcBef>
                <a:spcPct val="0"/>
              </a:spcBef>
              <a:spcAft>
                <a:spcPct val="0"/>
              </a:spcAft>
            </a:pPr>
            <a:r>
              <a:rPr lang="en-US" altLang="en-US" sz="600" dirty="0">
                <a:latin typeface="Arial" panose="020B0604020202020204" pitchFamily="34" charset="0"/>
              </a:rPr>
              <a:t>  </a:t>
            </a:r>
            <a:endParaRPr lang="en-US" altLang="en-US" sz="18000" dirty="0">
              <a:latin typeface="Arial" panose="020B0604020202020204" pitchFamily="34" charset="0"/>
            </a:endParaRPr>
          </a:p>
        </p:txBody>
      </p:sp>
      <p:sp>
        <p:nvSpPr>
          <p:cNvPr id="27" name="Rectangle 1"/>
          <p:cNvSpPr>
            <a:spLocks noChangeArrowheads="1"/>
          </p:cNvSpPr>
          <p:nvPr/>
        </p:nvSpPr>
        <p:spPr bwMode="auto">
          <a:xfrm>
            <a:off x="5894077" y="2555919"/>
            <a:ext cx="894011"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200" b="1" i="1" dirty="0">
                <a:latin typeface="Arial" panose="020B0604020202020204" pitchFamily="34" charset="0"/>
              </a:rPr>
              <a:t>**p</a:t>
            </a:r>
            <a:r>
              <a:rPr lang="en-US" altLang="en-US" sz="1200" b="1" dirty="0">
                <a:latin typeface="Arial" panose="020B0604020202020204" pitchFamily="34" charset="0"/>
              </a:rPr>
              <a:t> = .002</a:t>
            </a:r>
          </a:p>
          <a:p>
            <a:pPr defTabSz="685800" eaLnBrk="0" fontAlgn="base" hangingPunct="0">
              <a:spcBef>
                <a:spcPct val="0"/>
              </a:spcBef>
              <a:spcAft>
                <a:spcPct val="0"/>
              </a:spcAft>
            </a:pPr>
            <a:r>
              <a:rPr lang="en-US" altLang="en-US" sz="600" dirty="0">
                <a:latin typeface="Arial" panose="020B0604020202020204" pitchFamily="34" charset="0"/>
              </a:rPr>
              <a:t>  </a:t>
            </a:r>
            <a:endParaRPr lang="en-US" altLang="en-US" sz="18000" dirty="0">
              <a:latin typeface="Arial" panose="020B0604020202020204" pitchFamily="34" charset="0"/>
            </a:endParaRPr>
          </a:p>
        </p:txBody>
      </p:sp>
      <p:sp>
        <p:nvSpPr>
          <p:cNvPr id="11" name="Rectangle 10">
            <a:extLst>
              <a:ext uri="{FF2B5EF4-FFF2-40B4-BE49-F238E27FC236}">
                <a16:creationId xmlns:a16="http://schemas.microsoft.com/office/drawing/2014/main" id="{E20A9D38-9BC0-4A2E-91F2-D7D71889EDD3}"/>
              </a:ext>
            </a:extLst>
          </p:cNvPr>
          <p:cNvSpPr/>
          <p:nvPr/>
        </p:nvSpPr>
        <p:spPr>
          <a:xfrm>
            <a:off x="6528078" y="823004"/>
            <a:ext cx="2400923" cy="715581"/>
          </a:xfrm>
          <a:prstGeom prst="rect">
            <a:avLst/>
          </a:prstGeom>
        </p:spPr>
        <p:txBody>
          <a:bodyPr wrap="square">
            <a:spAutoFit/>
          </a:bodyPr>
          <a:lstStyle/>
          <a:p>
            <a:pPr algn="r"/>
            <a:r>
              <a:rPr lang="en-NZ" sz="1350" b="1" dirty="0">
                <a:solidFill>
                  <a:schemeClr val="bg1"/>
                </a:solidFill>
                <a:latin typeface="Arial" panose="020B0604020202020204" pitchFamily="34" charset="0"/>
                <a:ea typeface="Calibri" panose="020F0502020204030204" pitchFamily="34" charset="0"/>
                <a:cs typeface="Arial" panose="020B0604020202020204" pitchFamily="34" charset="0"/>
              </a:rPr>
              <a:t>Similar effects found for duration of first look and total looking duration DVs</a:t>
            </a:r>
            <a:endParaRPr lang="en-NZ" sz="135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5452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7708" y="1406304"/>
            <a:ext cx="2971800" cy="1975691"/>
          </a:xfrm>
          <a:prstGeom prst="rect">
            <a:avLst/>
          </a:prstGeom>
        </p:spPr>
      </p:pic>
      <p:pic>
        <p:nvPicPr>
          <p:cNvPr id="6" name="Picture 5"/>
          <p:cNvPicPr>
            <a:picLocks noChangeAspect="1"/>
          </p:cNvPicPr>
          <p:nvPr/>
        </p:nvPicPr>
        <p:blipFill>
          <a:blip r:embed="rId3"/>
          <a:stretch>
            <a:fillRect/>
          </a:stretch>
        </p:blipFill>
        <p:spPr>
          <a:xfrm>
            <a:off x="3363628" y="1406304"/>
            <a:ext cx="2722235" cy="1975691"/>
          </a:xfrm>
          <a:prstGeom prst="rect">
            <a:avLst/>
          </a:prstGeom>
        </p:spPr>
      </p:pic>
      <p:pic>
        <p:nvPicPr>
          <p:cNvPr id="7" name="Picture 6"/>
          <p:cNvPicPr>
            <a:picLocks noChangeAspect="1"/>
          </p:cNvPicPr>
          <p:nvPr/>
        </p:nvPicPr>
        <p:blipFill>
          <a:blip r:embed="rId4"/>
          <a:stretch>
            <a:fillRect/>
          </a:stretch>
        </p:blipFill>
        <p:spPr>
          <a:xfrm>
            <a:off x="6279983" y="1406304"/>
            <a:ext cx="2740404" cy="1975691"/>
          </a:xfrm>
          <a:prstGeom prst="rect">
            <a:avLst/>
          </a:prstGeom>
        </p:spPr>
      </p:pic>
      <p:pic>
        <p:nvPicPr>
          <p:cNvPr id="8" name="Picture 7"/>
          <p:cNvPicPr>
            <a:picLocks noChangeAspect="1"/>
          </p:cNvPicPr>
          <p:nvPr/>
        </p:nvPicPr>
        <p:blipFill>
          <a:blip r:embed="rId5"/>
          <a:stretch>
            <a:fillRect/>
          </a:stretch>
        </p:blipFill>
        <p:spPr>
          <a:xfrm>
            <a:off x="3363628" y="3578755"/>
            <a:ext cx="2783859" cy="2021867"/>
          </a:xfrm>
          <a:prstGeom prst="rect">
            <a:avLst/>
          </a:prstGeom>
        </p:spPr>
      </p:pic>
      <p:pic>
        <p:nvPicPr>
          <p:cNvPr id="9" name="Picture 8"/>
          <p:cNvPicPr>
            <a:picLocks noChangeAspect="1"/>
          </p:cNvPicPr>
          <p:nvPr/>
        </p:nvPicPr>
        <p:blipFill>
          <a:blip r:embed="rId6"/>
          <a:stretch>
            <a:fillRect/>
          </a:stretch>
        </p:blipFill>
        <p:spPr>
          <a:xfrm>
            <a:off x="6210455" y="3573174"/>
            <a:ext cx="2809933" cy="2027448"/>
          </a:xfrm>
          <a:prstGeom prst="rect">
            <a:avLst/>
          </a:prstGeom>
        </p:spPr>
      </p:pic>
      <p:sp>
        <p:nvSpPr>
          <p:cNvPr id="10" name="Rounded Rectangle 9"/>
          <p:cNvSpPr/>
          <p:nvPr/>
        </p:nvSpPr>
        <p:spPr>
          <a:xfrm rot="5400000">
            <a:off x="1506601" y="2253546"/>
            <a:ext cx="290795" cy="2547695"/>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350"/>
          </a:p>
        </p:txBody>
      </p:sp>
      <p:sp>
        <p:nvSpPr>
          <p:cNvPr id="12" name="Rectangle 11"/>
          <p:cNvSpPr/>
          <p:nvPr/>
        </p:nvSpPr>
        <p:spPr>
          <a:xfrm>
            <a:off x="7399209" y="5600623"/>
            <a:ext cx="431593" cy="279307"/>
          </a:xfrm>
          <a:prstGeom prst="rect">
            <a:avLst/>
          </a:prstGeom>
        </p:spPr>
        <p:txBody>
          <a:bodyPr wrap="none">
            <a:spAutoFit/>
          </a:bodyPr>
          <a:lstStyle/>
          <a:p>
            <a:pPr defTabSz="666750">
              <a:lnSpc>
                <a:spcPct val="90000"/>
              </a:lnSpc>
              <a:spcBef>
                <a:spcPct val="0"/>
              </a:spcBef>
              <a:spcAft>
                <a:spcPct val="35000"/>
              </a:spcAft>
            </a:pPr>
            <a:r>
              <a:rPr lang="en-NZ" sz="1350" dirty="0">
                <a:latin typeface="Arial" panose="020B0604020202020204" pitchFamily="34" charset="0"/>
                <a:cs typeface="Arial" panose="020B0604020202020204" pitchFamily="34" charset="0"/>
              </a:rPr>
              <a:t> T5</a:t>
            </a:r>
            <a:endParaRPr lang="en-NZ" sz="1350" dirty="0"/>
          </a:p>
        </p:txBody>
      </p:sp>
      <p:sp>
        <p:nvSpPr>
          <p:cNvPr id="13" name="Rounded Rectangle 12"/>
          <p:cNvSpPr/>
          <p:nvPr/>
        </p:nvSpPr>
        <p:spPr>
          <a:xfrm rot="5400000">
            <a:off x="7470023" y="5495537"/>
            <a:ext cx="290795" cy="431824"/>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350"/>
          </a:p>
        </p:txBody>
      </p:sp>
      <p:sp>
        <p:nvSpPr>
          <p:cNvPr id="14" name="Rounded Rectangle 13"/>
          <p:cNvSpPr/>
          <p:nvPr/>
        </p:nvSpPr>
        <p:spPr>
          <a:xfrm rot="5400000">
            <a:off x="4579347" y="5502785"/>
            <a:ext cx="290795" cy="431824"/>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350"/>
          </a:p>
        </p:txBody>
      </p:sp>
      <p:sp>
        <p:nvSpPr>
          <p:cNvPr id="15" name="Rounded Rectangle 14"/>
          <p:cNvSpPr/>
          <p:nvPr/>
        </p:nvSpPr>
        <p:spPr>
          <a:xfrm rot="5400000">
            <a:off x="7487800" y="3287551"/>
            <a:ext cx="290795" cy="431824"/>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350"/>
          </a:p>
        </p:txBody>
      </p:sp>
      <p:sp>
        <p:nvSpPr>
          <p:cNvPr id="16" name="Rounded Rectangle 15"/>
          <p:cNvSpPr/>
          <p:nvPr/>
        </p:nvSpPr>
        <p:spPr>
          <a:xfrm rot="5400000">
            <a:off x="4579348" y="3287552"/>
            <a:ext cx="290795" cy="431824"/>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350"/>
          </a:p>
        </p:txBody>
      </p:sp>
      <p:sp>
        <p:nvSpPr>
          <p:cNvPr id="17" name="Rectangle 16"/>
          <p:cNvSpPr/>
          <p:nvPr/>
        </p:nvSpPr>
        <p:spPr>
          <a:xfrm>
            <a:off x="4531724" y="5607871"/>
            <a:ext cx="431593" cy="279307"/>
          </a:xfrm>
          <a:prstGeom prst="rect">
            <a:avLst/>
          </a:prstGeom>
        </p:spPr>
        <p:txBody>
          <a:bodyPr wrap="none">
            <a:spAutoFit/>
          </a:bodyPr>
          <a:lstStyle/>
          <a:p>
            <a:pPr defTabSz="666750">
              <a:lnSpc>
                <a:spcPct val="90000"/>
              </a:lnSpc>
              <a:spcBef>
                <a:spcPct val="0"/>
              </a:spcBef>
              <a:spcAft>
                <a:spcPct val="35000"/>
              </a:spcAft>
            </a:pPr>
            <a:r>
              <a:rPr lang="en-NZ" sz="1350" dirty="0">
                <a:latin typeface="Arial" panose="020B0604020202020204" pitchFamily="34" charset="0"/>
                <a:cs typeface="Arial" panose="020B0604020202020204" pitchFamily="34" charset="0"/>
              </a:rPr>
              <a:t> T4</a:t>
            </a:r>
            <a:endParaRPr lang="en-NZ" sz="1350" dirty="0"/>
          </a:p>
        </p:txBody>
      </p:sp>
      <p:sp>
        <p:nvSpPr>
          <p:cNvPr id="18" name="Rectangle 17"/>
          <p:cNvSpPr/>
          <p:nvPr/>
        </p:nvSpPr>
        <p:spPr>
          <a:xfrm>
            <a:off x="7425722" y="3399280"/>
            <a:ext cx="431593" cy="279307"/>
          </a:xfrm>
          <a:prstGeom prst="rect">
            <a:avLst/>
          </a:prstGeom>
        </p:spPr>
        <p:txBody>
          <a:bodyPr wrap="none">
            <a:spAutoFit/>
          </a:bodyPr>
          <a:lstStyle/>
          <a:p>
            <a:pPr defTabSz="666750">
              <a:lnSpc>
                <a:spcPct val="90000"/>
              </a:lnSpc>
              <a:spcBef>
                <a:spcPct val="0"/>
              </a:spcBef>
              <a:spcAft>
                <a:spcPct val="35000"/>
              </a:spcAft>
            </a:pPr>
            <a:r>
              <a:rPr lang="en-NZ" sz="1350" dirty="0">
                <a:latin typeface="Arial" panose="020B0604020202020204" pitchFamily="34" charset="0"/>
                <a:cs typeface="Arial" panose="020B0604020202020204" pitchFamily="34" charset="0"/>
              </a:rPr>
              <a:t> T3</a:t>
            </a:r>
            <a:endParaRPr lang="en-NZ" sz="1350" dirty="0"/>
          </a:p>
        </p:txBody>
      </p:sp>
      <p:sp>
        <p:nvSpPr>
          <p:cNvPr id="19" name="Rectangle 18"/>
          <p:cNvSpPr/>
          <p:nvPr/>
        </p:nvSpPr>
        <p:spPr>
          <a:xfrm>
            <a:off x="4531725" y="3375351"/>
            <a:ext cx="431593" cy="279307"/>
          </a:xfrm>
          <a:prstGeom prst="rect">
            <a:avLst/>
          </a:prstGeom>
        </p:spPr>
        <p:txBody>
          <a:bodyPr wrap="none">
            <a:spAutoFit/>
          </a:bodyPr>
          <a:lstStyle/>
          <a:p>
            <a:pPr defTabSz="666750">
              <a:lnSpc>
                <a:spcPct val="90000"/>
              </a:lnSpc>
              <a:spcBef>
                <a:spcPct val="0"/>
              </a:spcBef>
              <a:spcAft>
                <a:spcPct val="35000"/>
              </a:spcAft>
            </a:pPr>
            <a:r>
              <a:rPr lang="en-NZ" sz="1350" dirty="0">
                <a:latin typeface="Arial" panose="020B0604020202020204" pitchFamily="34" charset="0"/>
                <a:cs typeface="Arial" panose="020B0604020202020204" pitchFamily="34" charset="0"/>
              </a:rPr>
              <a:t> T2</a:t>
            </a:r>
            <a:endParaRPr lang="en-NZ" sz="1350" dirty="0"/>
          </a:p>
        </p:txBody>
      </p:sp>
      <p:sp>
        <p:nvSpPr>
          <p:cNvPr id="20" name="Rectangle 19"/>
          <p:cNvSpPr/>
          <p:nvPr/>
        </p:nvSpPr>
        <p:spPr>
          <a:xfrm>
            <a:off x="323451" y="3399280"/>
            <a:ext cx="2648546" cy="279307"/>
          </a:xfrm>
          <a:prstGeom prst="rect">
            <a:avLst/>
          </a:prstGeom>
        </p:spPr>
        <p:txBody>
          <a:bodyPr wrap="none">
            <a:spAutoFit/>
          </a:bodyPr>
          <a:lstStyle/>
          <a:p>
            <a:pPr defTabSz="666750">
              <a:lnSpc>
                <a:spcPct val="90000"/>
              </a:lnSpc>
              <a:spcBef>
                <a:spcPct val="0"/>
              </a:spcBef>
              <a:spcAft>
                <a:spcPct val="35000"/>
              </a:spcAft>
            </a:pPr>
            <a:r>
              <a:rPr lang="en-NZ" sz="1350" dirty="0">
                <a:latin typeface="Arial" panose="020B0604020202020204" pitchFamily="34" charset="0"/>
                <a:cs typeface="Arial" panose="020B0604020202020204" pitchFamily="34" charset="0"/>
              </a:rPr>
              <a:t> FB Precision Grip; T1 = 328 ms</a:t>
            </a:r>
            <a:endParaRPr lang="en-NZ" sz="1350" dirty="0"/>
          </a:p>
        </p:txBody>
      </p:sp>
      <p:sp>
        <p:nvSpPr>
          <p:cNvPr id="21" name="Rectangle 20"/>
          <p:cNvSpPr/>
          <p:nvPr/>
        </p:nvSpPr>
        <p:spPr>
          <a:xfrm>
            <a:off x="1687618" y="4457835"/>
            <a:ext cx="887831" cy="715581"/>
          </a:xfrm>
          <a:prstGeom prst="rect">
            <a:avLst/>
          </a:prstGeom>
        </p:spPr>
        <p:txBody>
          <a:bodyPr wrap="square">
            <a:spAutoFit/>
          </a:bodyPr>
          <a:lstStyle/>
          <a:p>
            <a:r>
              <a:rPr lang="en-NZ" sz="1350" dirty="0">
                <a:latin typeface="Arial" panose="020B0604020202020204" pitchFamily="34" charset="0"/>
                <a:cs typeface="Arial" panose="020B0604020202020204" pitchFamily="34" charset="0"/>
              </a:rPr>
              <a:t>Effects of tying hands?</a:t>
            </a:r>
          </a:p>
        </p:txBody>
      </p:sp>
      <p:sp>
        <p:nvSpPr>
          <p:cNvPr id="22" name="Rounded Rectangle 21"/>
          <p:cNvSpPr/>
          <p:nvPr/>
        </p:nvSpPr>
        <p:spPr>
          <a:xfrm>
            <a:off x="503957" y="4246742"/>
            <a:ext cx="2241384" cy="10387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350"/>
          </a:p>
        </p:txBody>
      </p:sp>
      <p:pic>
        <p:nvPicPr>
          <p:cNvPr id="23" name="Picture 22"/>
          <p:cNvPicPr>
            <a:picLocks noChangeAspect="1"/>
          </p:cNvPicPr>
          <p:nvPr/>
        </p:nvPicPr>
        <p:blipFill>
          <a:blip r:embed="rId7"/>
          <a:stretch>
            <a:fillRect/>
          </a:stretch>
        </p:blipFill>
        <p:spPr>
          <a:xfrm>
            <a:off x="705634" y="4334978"/>
            <a:ext cx="919016" cy="862313"/>
          </a:xfrm>
          <a:prstGeom prst="rect">
            <a:avLst/>
          </a:prstGeom>
        </p:spPr>
      </p:pic>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38415" y="4184325"/>
            <a:ext cx="402573" cy="402573"/>
          </a:xfrm>
          <a:prstGeom prst="rect">
            <a:avLst/>
          </a:prstGeom>
        </p:spPr>
      </p:pic>
      <p:grpSp>
        <p:nvGrpSpPr>
          <p:cNvPr id="25" name="Group 24">
            <a:extLst>
              <a:ext uri="{FF2B5EF4-FFF2-40B4-BE49-F238E27FC236}">
                <a16:creationId xmlns:a16="http://schemas.microsoft.com/office/drawing/2014/main" id="{E082A3EA-A9F9-4C9E-82D4-823C85745084}"/>
              </a:ext>
            </a:extLst>
          </p:cNvPr>
          <p:cNvGrpSpPr/>
          <p:nvPr/>
        </p:nvGrpSpPr>
        <p:grpSpPr>
          <a:xfrm>
            <a:off x="912383" y="1050637"/>
            <a:ext cx="1337634" cy="338381"/>
            <a:chOff x="0" y="451413"/>
            <a:chExt cx="11477346" cy="1198080"/>
          </a:xfrm>
        </p:grpSpPr>
        <p:sp>
          <p:nvSpPr>
            <p:cNvPr id="26" name="Rounded Rectangle 35">
              <a:extLst>
                <a:ext uri="{FF2B5EF4-FFF2-40B4-BE49-F238E27FC236}">
                  <a16:creationId xmlns:a16="http://schemas.microsoft.com/office/drawing/2014/main" id="{51652796-D1FC-46F2-8D86-BF9E26995B94}"/>
                </a:ext>
              </a:extLst>
            </p:cNvPr>
            <p:cNvSpPr/>
            <p:nvPr/>
          </p:nvSpPr>
          <p:spPr>
            <a:xfrm>
              <a:off x="0" y="451413"/>
              <a:ext cx="10898908" cy="11980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ounded Rectangle 4">
              <a:extLst>
                <a:ext uri="{FF2B5EF4-FFF2-40B4-BE49-F238E27FC236}">
                  <a16:creationId xmlns:a16="http://schemas.microsoft.com/office/drawing/2014/main" id="{6B432292-FBFD-4CF0-A9F0-D9662007C7F6}"/>
                </a:ext>
              </a:extLst>
            </p:cNvPr>
            <p:cNvSpPr/>
            <p:nvPr/>
          </p:nvSpPr>
          <p:spPr>
            <a:xfrm>
              <a:off x="58487" y="509897"/>
              <a:ext cx="11418859" cy="108110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defTabSz="666750">
                <a:lnSpc>
                  <a:spcPct val="90000"/>
                </a:lnSpc>
                <a:spcBef>
                  <a:spcPct val="0"/>
                </a:spcBef>
                <a:spcAft>
                  <a:spcPct val="35000"/>
                </a:spcAft>
              </a:pPr>
              <a:r>
                <a:rPr lang="en-NZ" sz="1500" dirty="0">
                  <a:solidFill>
                    <a:schemeClr val="tx1"/>
                  </a:solidFill>
                  <a:latin typeface="Arial" panose="020B0604020202020204" pitchFamily="34" charset="0"/>
                  <a:cs typeface="Arial" panose="020B0604020202020204" pitchFamily="34" charset="0"/>
                </a:rPr>
                <a:t>Current Work</a:t>
              </a:r>
              <a:endParaRPr lang="en-NZ" sz="1500" dirty="0">
                <a:solidFill>
                  <a:schemeClr val="tx1"/>
                </a:solidFill>
              </a:endParaRPr>
            </a:p>
          </p:txBody>
        </p:sp>
      </p:grpSp>
      <p:sp>
        <p:nvSpPr>
          <p:cNvPr id="28" name="Rectangle 27"/>
          <p:cNvSpPr/>
          <p:nvPr/>
        </p:nvSpPr>
        <p:spPr>
          <a:xfrm>
            <a:off x="3670075" y="1071043"/>
            <a:ext cx="2259671" cy="300082"/>
          </a:xfrm>
          <a:prstGeom prst="rect">
            <a:avLst/>
          </a:prstGeom>
        </p:spPr>
        <p:txBody>
          <a:bodyPr wrap="square">
            <a:spAutoFit/>
          </a:bodyPr>
          <a:lstStyle/>
          <a:p>
            <a:r>
              <a:rPr lang="en-NZ" sz="1350" dirty="0">
                <a:latin typeface="Arial" panose="020B0604020202020204" pitchFamily="34" charset="0"/>
                <a:cs typeface="Arial" panose="020B0604020202020204" pitchFamily="34" charset="0"/>
              </a:rPr>
              <a:t>Examine finer-time course</a:t>
            </a:r>
          </a:p>
        </p:txBody>
      </p:sp>
      <p:sp>
        <p:nvSpPr>
          <p:cNvPr id="29" name="Rounded Rectangle 28"/>
          <p:cNvSpPr/>
          <p:nvPr/>
        </p:nvSpPr>
        <p:spPr>
          <a:xfrm>
            <a:off x="3619685" y="981941"/>
            <a:ext cx="2209519" cy="4516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350"/>
          </a:p>
        </p:txBody>
      </p:sp>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10627" y="1006059"/>
            <a:ext cx="403453" cy="403453"/>
          </a:xfrm>
          <a:prstGeom prst="rect">
            <a:avLst/>
          </a:prstGeom>
        </p:spPr>
      </p:pic>
    </p:spTree>
    <p:extLst>
      <p:ext uri="{BB962C8B-B14F-4D97-AF65-F5344CB8AC3E}">
        <p14:creationId xmlns:p14="http://schemas.microsoft.com/office/powerpoint/2010/main" val="11118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animBg="1"/>
      <p:bldP spid="14" grpId="0" animBg="1"/>
      <p:bldP spid="15" grpId="0" animBg="1"/>
      <p:bldP spid="16" grpId="0" animBg="1"/>
      <p:bldP spid="17" grpId="0"/>
      <p:bldP spid="18" grpId="0"/>
      <p:bldP spid="19" grpId="0"/>
      <p:bldP spid="20" grpId="0"/>
      <p:bldP spid="21" grpId="0"/>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7AE687-39AF-7F44-A873-17BCADB21436}"/>
              </a:ext>
            </a:extLst>
          </p:cNvPr>
          <p:cNvPicPr>
            <a:picLocks noChangeAspect="1"/>
          </p:cNvPicPr>
          <p:nvPr/>
        </p:nvPicPr>
        <p:blipFill>
          <a:blip r:embed="rId3">
            <a:extLst>
              <a:ext uri="{BEBA8EAE-BF5A-486C-A8C5-ECC9F3942E4B}">
                <a14:imgProps xmlns:a14="http://schemas.microsoft.com/office/drawing/2010/main">
                  <a14:imgLayer>
                    <a14:imgEffect>
                      <a14:brightnessContrast bright="32000" contrast="16000"/>
                    </a14:imgEffect>
                  </a14:imgLayer>
                </a14:imgProps>
              </a:ext>
            </a:extLst>
          </a:blip>
          <a:stretch>
            <a:fillRect/>
          </a:stretch>
        </p:blipFill>
        <p:spPr>
          <a:xfrm>
            <a:off x="2236919" y="1275028"/>
            <a:ext cx="6934200" cy="4540720"/>
          </a:xfrm>
          <a:prstGeom prst="rect">
            <a:avLst/>
          </a:prstGeom>
        </p:spPr>
      </p:pic>
      <p:sp>
        <p:nvSpPr>
          <p:cNvPr id="15" name="Rectangle 14">
            <a:extLst>
              <a:ext uri="{FF2B5EF4-FFF2-40B4-BE49-F238E27FC236}">
                <a16:creationId xmlns:a16="http://schemas.microsoft.com/office/drawing/2014/main" id="{779DF87F-AD55-774A-96CB-12A5168AA615}"/>
              </a:ext>
            </a:extLst>
          </p:cNvPr>
          <p:cNvSpPr/>
          <p:nvPr/>
        </p:nvSpPr>
        <p:spPr>
          <a:xfrm>
            <a:off x="4336453" y="762000"/>
            <a:ext cx="4827719" cy="5486400"/>
          </a:xfrm>
          <a:prstGeom prst="rect">
            <a:avLst/>
          </a:prstGeom>
          <a:solidFill>
            <a:schemeClr val="tx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8653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7AE687-39AF-7F44-A873-17BCADB21436}"/>
              </a:ext>
            </a:extLst>
          </p:cNvPr>
          <p:cNvPicPr>
            <a:picLocks noChangeAspect="1"/>
          </p:cNvPicPr>
          <p:nvPr/>
        </p:nvPicPr>
        <p:blipFill>
          <a:blip r:embed="rId3">
            <a:extLst>
              <a:ext uri="{BEBA8EAE-BF5A-486C-A8C5-ECC9F3942E4B}">
                <a14:imgProps xmlns:a14="http://schemas.microsoft.com/office/drawing/2010/main">
                  <a14:imgLayer>
                    <a14:imgEffect>
                      <a14:brightnessContrast bright="32000" contrast="16000"/>
                    </a14:imgEffect>
                  </a14:imgLayer>
                </a14:imgProps>
              </a:ext>
            </a:extLst>
          </a:blip>
          <a:stretch>
            <a:fillRect/>
          </a:stretch>
        </p:blipFill>
        <p:spPr>
          <a:xfrm>
            <a:off x="2236919" y="1275028"/>
            <a:ext cx="6934200" cy="4540720"/>
          </a:xfrm>
          <a:prstGeom prst="rect">
            <a:avLst/>
          </a:prstGeom>
        </p:spPr>
      </p:pic>
      <p:sp>
        <p:nvSpPr>
          <p:cNvPr id="15" name="Rectangle 14">
            <a:extLst>
              <a:ext uri="{FF2B5EF4-FFF2-40B4-BE49-F238E27FC236}">
                <a16:creationId xmlns:a16="http://schemas.microsoft.com/office/drawing/2014/main" id="{779DF87F-AD55-774A-96CB-12A5168AA615}"/>
              </a:ext>
            </a:extLst>
          </p:cNvPr>
          <p:cNvSpPr/>
          <p:nvPr/>
        </p:nvSpPr>
        <p:spPr>
          <a:xfrm>
            <a:off x="4336454" y="768724"/>
            <a:ext cx="2508100" cy="4058771"/>
          </a:xfrm>
          <a:prstGeom prst="rect">
            <a:avLst/>
          </a:prstGeom>
          <a:solidFill>
            <a:schemeClr val="tx1"/>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5418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7AE687-39AF-7F44-A873-17BCADB21436}"/>
              </a:ext>
            </a:extLst>
          </p:cNvPr>
          <p:cNvPicPr>
            <a:picLocks noChangeAspect="1"/>
          </p:cNvPicPr>
          <p:nvPr/>
        </p:nvPicPr>
        <p:blipFill>
          <a:blip r:embed="rId3">
            <a:extLst>
              <a:ext uri="{BEBA8EAE-BF5A-486C-A8C5-ECC9F3942E4B}">
                <a14:imgProps xmlns:a14="http://schemas.microsoft.com/office/drawing/2010/main">
                  <a14:imgLayer>
                    <a14:imgEffect>
                      <a14:brightnessContrast bright="32000" contrast="16000"/>
                    </a14:imgEffect>
                  </a14:imgLayer>
                </a14:imgProps>
              </a:ext>
            </a:extLst>
          </a:blip>
          <a:stretch>
            <a:fillRect/>
          </a:stretch>
        </p:blipFill>
        <p:spPr>
          <a:xfrm>
            <a:off x="2236919" y="1275028"/>
            <a:ext cx="6934200" cy="4540720"/>
          </a:xfrm>
          <a:prstGeom prst="rect">
            <a:avLst/>
          </a:prstGeom>
        </p:spPr>
      </p:pic>
    </p:spTree>
    <p:extLst>
      <p:ext uri="{BB962C8B-B14F-4D97-AF65-F5344CB8AC3E}">
        <p14:creationId xmlns:p14="http://schemas.microsoft.com/office/powerpoint/2010/main" val="2221335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1611E7-FD5F-3D46-8B4D-C29C81C611DB}"/>
              </a:ext>
            </a:extLst>
          </p:cNvPr>
          <p:cNvSpPr txBox="1"/>
          <p:nvPr/>
        </p:nvSpPr>
        <p:spPr>
          <a:xfrm>
            <a:off x="611835" y="684696"/>
            <a:ext cx="1077539" cy="2785378"/>
          </a:xfrm>
          <a:prstGeom prst="rect">
            <a:avLst/>
          </a:prstGeom>
          <a:noFill/>
        </p:spPr>
        <p:txBody>
          <a:bodyPr wrap="none" rtlCol="0">
            <a:spAutoFit/>
          </a:bodyPr>
          <a:lstStyle/>
          <a:p>
            <a:r>
              <a:rPr lang="en-US" sz="17500" dirty="0">
                <a:effectLst>
                  <a:glow rad="152400">
                    <a:schemeClr val="bg1">
                      <a:alpha val="75000"/>
                    </a:schemeClr>
                  </a:glow>
                </a:effectLst>
                <a:latin typeface="Lato Regular"/>
                <a:cs typeface="Lato Regular"/>
              </a:rPr>
              <a:t>?</a:t>
            </a:r>
          </a:p>
        </p:txBody>
      </p:sp>
      <p:pic>
        <p:nvPicPr>
          <p:cNvPr id="2" name="Picture 1">
            <a:extLst>
              <a:ext uri="{FF2B5EF4-FFF2-40B4-BE49-F238E27FC236}">
                <a16:creationId xmlns:a16="http://schemas.microsoft.com/office/drawing/2014/main" id="{557AE687-39AF-7F44-A873-17BCADB21436}"/>
              </a:ext>
            </a:extLst>
          </p:cNvPr>
          <p:cNvPicPr>
            <a:picLocks noChangeAspect="1"/>
          </p:cNvPicPr>
          <p:nvPr/>
        </p:nvPicPr>
        <p:blipFill>
          <a:blip r:embed="rId3">
            <a:extLst>
              <a:ext uri="{BEBA8EAE-BF5A-486C-A8C5-ECC9F3942E4B}">
                <a14:imgProps xmlns:a14="http://schemas.microsoft.com/office/drawing/2010/main">
                  <a14:imgLayer>
                    <a14:imgEffect>
                      <a14:brightnessContrast bright="32000" contrast="16000"/>
                    </a14:imgEffect>
                  </a14:imgLayer>
                </a14:imgProps>
              </a:ext>
            </a:extLst>
          </a:blip>
          <a:stretch>
            <a:fillRect/>
          </a:stretch>
        </p:blipFill>
        <p:spPr>
          <a:xfrm>
            <a:off x="2236919" y="1275028"/>
            <a:ext cx="6934200" cy="4540720"/>
          </a:xfrm>
          <a:prstGeom prst="rect">
            <a:avLst/>
          </a:prstGeom>
        </p:spPr>
      </p:pic>
      <p:sp>
        <p:nvSpPr>
          <p:cNvPr id="3" name="Rounded Rectangle 2">
            <a:extLst>
              <a:ext uri="{FF2B5EF4-FFF2-40B4-BE49-F238E27FC236}">
                <a16:creationId xmlns:a16="http://schemas.microsoft.com/office/drawing/2014/main" id="{0A291FED-1327-8B47-AC80-50BDE724BEB9}"/>
              </a:ext>
            </a:extLst>
          </p:cNvPr>
          <p:cNvSpPr/>
          <p:nvPr/>
        </p:nvSpPr>
        <p:spPr>
          <a:xfrm>
            <a:off x="152400" y="1447800"/>
            <a:ext cx="1981200" cy="762000"/>
          </a:xfrm>
          <a:prstGeom prst="roundRect">
            <a:avLst>
              <a:gd name="adj" fmla="val 9045"/>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effectLst>
                  <a:glow rad="127000">
                    <a:schemeClr val="tx1">
                      <a:alpha val="75000"/>
                    </a:schemeClr>
                  </a:glow>
                </a:effectLst>
              </a:rPr>
              <a:t>representation </a:t>
            </a:r>
            <a:br>
              <a:rPr lang="en-US" dirty="0">
                <a:effectLst>
                  <a:glow rad="127000">
                    <a:schemeClr val="tx1">
                      <a:alpha val="75000"/>
                    </a:schemeClr>
                  </a:glow>
                </a:effectLst>
              </a:rPr>
            </a:br>
            <a:r>
              <a:rPr lang="en-US" dirty="0">
                <a:effectLst>
                  <a:glow rad="127000">
                    <a:schemeClr val="tx1">
                      <a:alpha val="75000"/>
                    </a:schemeClr>
                  </a:glow>
                </a:effectLst>
              </a:rPr>
              <a:t>of registration </a:t>
            </a:r>
          </a:p>
        </p:txBody>
      </p:sp>
    </p:spTree>
    <p:extLst>
      <p:ext uri="{BB962C8B-B14F-4D97-AF65-F5344CB8AC3E}">
        <p14:creationId xmlns:p14="http://schemas.microsoft.com/office/powerpoint/2010/main" val="8874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7AE687-39AF-7F44-A873-17BCADB21436}"/>
              </a:ext>
            </a:extLst>
          </p:cNvPr>
          <p:cNvPicPr>
            <a:picLocks noChangeAspect="1"/>
          </p:cNvPicPr>
          <p:nvPr/>
        </p:nvPicPr>
        <p:blipFill>
          <a:blip r:embed="rId3">
            <a:extLst>
              <a:ext uri="{BEBA8EAE-BF5A-486C-A8C5-ECC9F3942E4B}">
                <a14:imgProps xmlns:a14="http://schemas.microsoft.com/office/drawing/2010/main">
                  <a14:imgLayer>
                    <a14:imgEffect>
                      <a14:brightnessContrast bright="32000" contrast="16000"/>
                    </a14:imgEffect>
                  </a14:imgLayer>
                </a14:imgProps>
              </a:ext>
            </a:extLst>
          </a:blip>
          <a:stretch>
            <a:fillRect/>
          </a:stretch>
        </p:blipFill>
        <p:spPr>
          <a:xfrm>
            <a:off x="2236919" y="1275028"/>
            <a:ext cx="6934200" cy="4540720"/>
          </a:xfrm>
          <a:prstGeom prst="rect">
            <a:avLst/>
          </a:prstGeom>
        </p:spPr>
      </p:pic>
      <p:sp>
        <p:nvSpPr>
          <p:cNvPr id="3" name="Rounded Rectangle 2">
            <a:extLst>
              <a:ext uri="{FF2B5EF4-FFF2-40B4-BE49-F238E27FC236}">
                <a16:creationId xmlns:a16="http://schemas.microsoft.com/office/drawing/2014/main" id="{0A291FED-1327-8B47-AC80-50BDE724BEB9}"/>
              </a:ext>
            </a:extLst>
          </p:cNvPr>
          <p:cNvSpPr/>
          <p:nvPr/>
        </p:nvSpPr>
        <p:spPr>
          <a:xfrm>
            <a:off x="152400" y="1447800"/>
            <a:ext cx="1981200" cy="762000"/>
          </a:xfrm>
          <a:prstGeom prst="roundRect">
            <a:avLst>
              <a:gd name="adj" fmla="val 9045"/>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effectLst>
                  <a:glow rad="127000">
                    <a:schemeClr val="tx1">
                      <a:alpha val="75000"/>
                    </a:schemeClr>
                  </a:glow>
                </a:effectLst>
              </a:rPr>
              <a:t>representation </a:t>
            </a:r>
            <a:br>
              <a:rPr lang="en-US" dirty="0">
                <a:effectLst>
                  <a:glow rad="127000">
                    <a:schemeClr val="tx1">
                      <a:alpha val="75000"/>
                    </a:schemeClr>
                  </a:glow>
                </a:effectLst>
              </a:rPr>
            </a:br>
            <a:r>
              <a:rPr lang="en-US" dirty="0">
                <a:effectLst>
                  <a:glow rad="127000">
                    <a:schemeClr val="tx1">
                      <a:alpha val="75000"/>
                    </a:schemeClr>
                  </a:glow>
                </a:effectLst>
              </a:rPr>
              <a:t>of registration </a:t>
            </a:r>
          </a:p>
        </p:txBody>
      </p:sp>
      <p:cxnSp>
        <p:nvCxnSpPr>
          <p:cNvPr id="5" name="Straight Arrow Connector 5">
            <a:extLst>
              <a:ext uri="{FF2B5EF4-FFF2-40B4-BE49-F238E27FC236}">
                <a16:creationId xmlns:a16="http://schemas.microsoft.com/office/drawing/2014/main" id="{DE1E6CBB-CB10-4B41-9E02-14542D64F736}"/>
              </a:ext>
            </a:extLst>
          </p:cNvPr>
          <p:cNvCxnSpPr>
            <a:cxnSpLocks/>
            <a:endCxn id="6" idx="0"/>
          </p:cNvCxnSpPr>
          <p:nvPr/>
        </p:nvCxnSpPr>
        <p:spPr>
          <a:xfrm>
            <a:off x="1143000" y="2209799"/>
            <a:ext cx="7604" cy="2563906"/>
          </a:xfrm>
          <a:prstGeom prst="straightConnector1">
            <a:avLst/>
          </a:prstGeom>
          <a:ln w="19050" cmpd="sng">
            <a:solidFill>
              <a:schemeClr val="bg1"/>
            </a:solidFill>
            <a:prstDash val="sysDot"/>
            <a:tailEnd type="arrow" w="med" len="med"/>
          </a:ln>
          <a:effectLst/>
        </p:spPr>
        <p:style>
          <a:lnRef idx="2">
            <a:schemeClr val="accent1"/>
          </a:lnRef>
          <a:fillRef idx="0">
            <a:schemeClr val="accent1"/>
          </a:fillRef>
          <a:effectRef idx="1">
            <a:schemeClr val="accent1"/>
          </a:effectRef>
          <a:fontRef idx="minor">
            <a:schemeClr val="tx1"/>
          </a:fontRef>
        </p:style>
      </p:cxnSp>
      <p:sp>
        <p:nvSpPr>
          <p:cNvPr id="6" name="Rounded Rectangle 5">
            <a:extLst>
              <a:ext uri="{FF2B5EF4-FFF2-40B4-BE49-F238E27FC236}">
                <a16:creationId xmlns:a16="http://schemas.microsoft.com/office/drawing/2014/main" id="{12A083F0-C2E2-904C-83F1-2526C4FB4917}"/>
              </a:ext>
            </a:extLst>
          </p:cNvPr>
          <p:cNvSpPr/>
          <p:nvPr/>
        </p:nvSpPr>
        <p:spPr>
          <a:xfrm>
            <a:off x="160004" y="4773705"/>
            <a:ext cx="1981200" cy="762000"/>
          </a:xfrm>
          <a:prstGeom prst="roundRect">
            <a:avLst>
              <a:gd name="adj" fmla="val 9045"/>
            </a:avLst>
          </a:prstGeom>
          <a:noFill/>
          <a:ln w="19050" cmpd="sng">
            <a:solidFill>
              <a:srgbClr val="FFFFFF"/>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effectLst>
                  <a:glow rad="127000">
                    <a:schemeClr val="tx1">
                      <a:alpha val="75000"/>
                    </a:schemeClr>
                  </a:glow>
                </a:effectLst>
              </a:rPr>
              <a:t>behavioural</a:t>
            </a:r>
            <a:br>
              <a:rPr lang="en-US" dirty="0">
                <a:effectLst>
                  <a:glow rad="127000">
                    <a:schemeClr val="tx1">
                      <a:alpha val="75000"/>
                    </a:schemeClr>
                  </a:glow>
                </a:effectLst>
              </a:rPr>
            </a:br>
            <a:r>
              <a:rPr lang="en-US" dirty="0">
                <a:effectLst>
                  <a:glow rad="127000">
                    <a:schemeClr val="tx1">
                      <a:alpha val="75000"/>
                    </a:schemeClr>
                  </a:glow>
                </a:effectLst>
              </a:rPr>
              <a:t>expectation</a:t>
            </a:r>
          </a:p>
        </p:txBody>
      </p:sp>
    </p:spTree>
    <p:extLst>
      <p:ext uri="{BB962C8B-B14F-4D97-AF65-F5344CB8AC3E}">
        <p14:creationId xmlns:p14="http://schemas.microsoft.com/office/powerpoint/2010/main" val="3424064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7AE687-39AF-7F44-A873-17BCADB21436}"/>
              </a:ext>
            </a:extLst>
          </p:cNvPr>
          <p:cNvPicPr>
            <a:picLocks noChangeAspect="1"/>
          </p:cNvPicPr>
          <p:nvPr/>
        </p:nvPicPr>
        <p:blipFill>
          <a:blip r:embed="rId3">
            <a:extLst>
              <a:ext uri="{BEBA8EAE-BF5A-486C-A8C5-ECC9F3942E4B}">
                <a14:imgProps xmlns:a14="http://schemas.microsoft.com/office/drawing/2010/main">
                  <a14:imgLayer>
                    <a14:imgEffect>
                      <a14:brightnessContrast bright="32000" contrast="16000"/>
                    </a14:imgEffect>
                  </a14:imgLayer>
                </a14:imgProps>
              </a:ext>
            </a:extLst>
          </a:blip>
          <a:stretch>
            <a:fillRect/>
          </a:stretch>
        </p:blipFill>
        <p:spPr>
          <a:xfrm>
            <a:off x="2236919" y="1275028"/>
            <a:ext cx="6934200" cy="4540720"/>
          </a:xfrm>
          <a:prstGeom prst="rect">
            <a:avLst/>
          </a:prstGeom>
        </p:spPr>
      </p:pic>
      <p:sp>
        <p:nvSpPr>
          <p:cNvPr id="3" name="Rounded Rectangle 2">
            <a:extLst>
              <a:ext uri="{FF2B5EF4-FFF2-40B4-BE49-F238E27FC236}">
                <a16:creationId xmlns:a16="http://schemas.microsoft.com/office/drawing/2014/main" id="{0A291FED-1327-8B47-AC80-50BDE724BEB9}"/>
              </a:ext>
            </a:extLst>
          </p:cNvPr>
          <p:cNvSpPr/>
          <p:nvPr/>
        </p:nvSpPr>
        <p:spPr>
          <a:xfrm>
            <a:off x="152400" y="1447800"/>
            <a:ext cx="1981200" cy="762000"/>
          </a:xfrm>
          <a:prstGeom prst="roundRect">
            <a:avLst>
              <a:gd name="adj" fmla="val 9045"/>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effectLst>
                  <a:glow rad="127000">
                    <a:schemeClr val="tx1">
                      <a:alpha val="75000"/>
                    </a:schemeClr>
                  </a:glow>
                </a:effectLst>
              </a:rPr>
              <a:t>representation </a:t>
            </a:r>
            <a:br>
              <a:rPr lang="en-US" dirty="0">
                <a:effectLst>
                  <a:glow rad="127000">
                    <a:schemeClr val="tx1">
                      <a:alpha val="75000"/>
                    </a:schemeClr>
                  </a:glow>
                </a:effectLst>
              </a:rPr>
            </a:br>
            <a:r>
              <a:rPr lang="en-US" dirty="0">
                <a:effectLst>
                  <a:glow rad="127000">
                    <a:schemeClr val="tx1">
                      <a:alpha val="75000"/>
                    </a:schemeClr>
                  </a:glow>
                </a:effectLst>
              </a:rPr>
              <a:t>of registration </a:t>
            </a:r>
          </a:p>
        </p:txBody>
      </p:sp>
      <p:cxnSp>
        <p:nvCxnSpPr>
          <p:cNvPr id="5" name="Straight Arrow Connector 5">
            <a:extLst>
              <a:ext uri="{FF2B5EF4-FFF2-40B4-BE49-F238E27FC236}">
                <a16:creationId xmlns:a16="http://schemas.microsoft.com/office/drawing/2014/main" id="{DE1E6CBB-CB10-4B41-9E02-14542D64F736}"/>
              </a:ext>
            </a:extLst>
          </p:cNvPr>
          <p:cNvCxnSpPr>
            <a:cxnSpLocks/>
            <a:endCxn id="6" idx="0"/>
          </p:cNvCxnSpPr>
          <p:nvPr/>
        </p:nvCxnSpPr>
        <p:spPr>
          <a:xfrm>
            <a:off x="1143000" y="2209799"/>
            <a:ext cx="7604" cy="2563906"/>
          </a:xfrm>
          <a:prstGeom prst="straightConnector1">
            <a:avLst/>
          </a:prstGeom>
          <a:ln w="19050" cmpd="sng">
            <a:solidFill>
              <a:schemeClr val="bg1"/>
            </a:solidFill>
            <a:prstDash val="sysDot"/>
            <a:tailEnd type="arrow" w="med" len="med"/>
          </a:ln>
          <a:effectLst/>
        </p:spPr>
        <p:style>
          <a:lnRef idx="2">
            <a:schemeClr val="accent1"/>
          </a:lnRef>
          <a:fillRef idx="0">
            <a:schemeClr val="accent1"/>
          </a:fillRef>
          <a:effectRef idx="1">
            <a:schemeClr val="accent1"/>
          </a:effectRef>
          <a:fontRef idx="minor">
            <a:schemeClr val="tx1"/>
          </a:fontRef>
        </p:style>
      </p:cxnSp>
      <p:sp>
        <p:nvSpPr>
          <p:cNvPr id="6" name="Rounded Rectangle 5">
            <a:extLst>
              <a:ext uri="{FF2B5EF4-FFF2-40B4-BE49-F238E27FC236}">
                <a16:creationId xmlns:a16="http://schemas.microsoft.com/office/drawing/2014/main" id="{12A083F0-C2E2-904C-83F1-2526C4FB4917}"/>
              </a:ext>
            </a:extLst>
          </p:cNvPr>
          <p:cNvSpPr/>
          <p:nvPr/>
        </p:nvSpPr>
        <p:spPr>
          <a:xfrm>
            <a:off x="160004" y="4773705"/>
            <a:ext cx="1981200" cy="762000"/>
          </a:xfrm>
          <a:prstGeom prst="roundRect">
            <a:avLst>
              <a:gd name="adj" fmla="val 9045"/>
            </a:avLst>
          </a:prstGeom>
          <a:noFill/>
          <a:ln w="19050" cmpd="sng">
            <a:solidFill>
              <a:srgbClr val="FFFFFF"/>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effectLst>
                  <a:glow rad="127000">
                    <a:schemeClr val="tx1">
                      <a:alpha val="75000"/>
                    </a:schemeClr>
                  </a:glow>
                </a:effectLst>
              </a:rPr>
              <a:t>behavioural</a:t>
            </a:r>
            <a:br>
              <a:rPr lang="en-US" dirty="0">
                <a:effectLst>
                  <a:glow rad="127000">
                    <a:schemeClr val="tx1">
                      <a:alpha val="75000"/>
                    </a:schemeClr>
                  </a:glow>
                </a:effectLst>
              </a:rPr>
            </a:br>
            <a:r>
              <a:rPr lang="en-US" dirty="0">
                <a:effectLst>
                  <a:glow rad="127000">
                    <a:schemeClr val="tx1">
                      <a:alpha val="75000"/>
                    </a:schemeClr>
                  </a:glow>
                </a:effectLst>
              </a:rPr>
              <a:t>expectation</a:t>
            </a:r>
          </a:p>
        </p:txBody>
      </p:sp>
      <p:cxnSp>
        <p:nvCxnSpPr>
          <p:cNvPr id="7" name="Straight Arrow Connector 5">
            <a:extLst>
              <a:ext uri="{FF2B5EF4-FFF2-40B4-BE49-F238E27FC236}">
                <a16:creationId xmlns:a16="http://schemas.microsoft.com/office/drawing/2014/main" id="{3405FABE-CD43-FE43-891C-CFB63D76EA25}"/>
              </a:ext>
            </a:extLst>
          </p:cNvPr>
          <p:cNvCxnSpPr>
            <a:cxnSpLocks/>
          </p:cNvCxnSpPr>
          <p:nvPr/>
        </p:nvCxnSpPr>
        <p:spPr>
          <a:xfrm rot="10800000" flipV="1">
            <a:off x="2133600" y="1676400"/>
            <a:ext cx="269966" cy="161264"/>
          </a:xfrm>
          <a:prstGeom prst="bentConnector3">
            <a:avLst>
              <a:gd name="adj1" fmla="val 50000"/>
            </a:avLst>
          </a:prstGeom>
          <a:ln w="19050" cmpd="sng">
            <a:solidFill>
              <a:schemeClr val="bg1"/>
            </a:solidFill>
            <a:tailEnd type="arrow" w="med" len="med"/>
          </a:ln>
          <a:effectLst>
            <a:glow rad="127000">
              <a:schemeClr val="accent5">
                <a:lumMod val="20000"/>
                <a:lumOff val="80000"/>
                <a:alpha val="75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5517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7AE687-39AF-7F44-A873-17BCADB21436}"/>
              </a:ext>
            </a:extLst>
          </p:cNvPr>
          <p:cNvPicPr>
            <a:picLocks noChangeAspect="1"/>
          </p:cNvPicPr>
          <p:nvPr/>
        </p:nvPicPr>
        <p:blipFill>
          <a:blip r:embed="rId3">
            <a:extLst>
              <a:ext uri="{BEBA8EAE-BF5A-486C-A8C5-ECC9F3942E4B}">
                <a14:imgProps xmlns:a14="http://schemas.microsoft.com/office/drawing/2010/main">
                  <a14:imgLayer>
                    <a14:imgEffect>
                      <a14:brightnessContrast bright="32000" contrast="16000"/>
                    </a14:imgEffect>
                  </a14:imgLayer>
                </a14:imgProps>
              </a:ext>
            </a:extLst>
          </a:blip>
          <a:stretch>
            <a:fillRect/>
          </a:stretch>
        </p:blipFill>
        <p:spPr>
          <a:xfrm>
            <a:off x="2236919" y="1275028"/>
            <a:ext cx="6934200" cy="4540720"/>
          </a:xfrm>
          <a:prstGeom prst="rect">
            <a:avLst/>
          </a:prstGeom>
        </p:spPr>
      </p:pic>
      <p:sp>
        <p:nvSpPr>
          <p:cNvPr id="3" name="Rounded Rectangle 2">
            <a:extLst>
              <a:ext uri="{FF2B5EF4-FFF2-40B4-BE49-F238E27FC236}">
                <a16:creationId xmlns:a16="http://schemas.microsoft.com/office/drawing/2014/main" id="{0A291FED-1327-8B47-AC80-50BDE724BEB9}"/>
              </a:ext>
            </a:extLst>
          </p:cNvPr>
          <p:cNvSpPr/>
          <p:nvPr/>
        </p:nvSpPr>
        <p:spPr>
          <a:xfrm>
            <a:off x="152400" y="1447800"/>
            <a:ext cx="1981200" cy="762000"/>
          </a:xfrm>
          <a:prstGeom prst="roundRect">
            <a:avLst>
              <a:gd name="adj" fmla="val 9045"/>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effectLst>
                  <a:glow rad="127000">
                    <a:schemeClr val="tx1">
                      <a:alpha val="75000"/>
                    </a:schemeClr>
                  </a:glow>
                </a:effectLst>
              </a:rPr>
              <a:t>representation </a:t>
            </a:r>
            <a:br>
              <a:rPr lang="en-US" dirty="0">
                <a:effectLst>
                  <a:glow rad="127000">
                    <a:schemeClr val="tx1">
                      <a:alpha val="75000"/>
                    </a:schemeClr>
                  </a:glow>
                </a:effectLst>
              </a:rPr>
            </a:br>
            <a:r>
              <a:rPr lang="en-US" dirty="0">
                <a:effectLst>
                  <a:glow rad="127000">
                    <a:schemeClr val="tx1">
                      <a:alpha val="75000"/>
                    </a:schemeClr>
                  </a:glow>
                </a:effectLst>
              </a:rPr>
              <a:t>of registration </a:t>
            </a:r>
          </a:p>
        </p:txBody>
      </p:sp>
      <p:cxnSp>
        <p:nvCxnSpPr>
          <p:cNvPr id="5" name="Straight Arrow Connector 5">
            <a:extLst>
              <a:ext uri="{FF2B5EF4-FFF2-40B4-BE49-F238E27FC236}">
                <a16:creationId xmlns:a16="http://schemas.microsoft.com/office/drawing/2014/main" id="{DE1E6CBB-CB10-4B41-9E02-14542D64F736}"/>
              </a:ext>
            </a:extLst>
          </p:cNvPr>
          <p:cNvCxnSpPr>
            <a:cxnSpLocks/>
            <a:endCxn id="6" idx="0"/>
          </p:cNvCxnSpPr>
          <p:nvPr/>
        </p:nvCxnSpPr>
        <p:spPr>
          <a:xfrm>
            <a:off x="1143000" y="2209799"/>
            <a:ext cx="7604" cy="2563906"/>
          </a:xfrm>
          <a:prstGeom prst="straightConnector1">
            <a:avLst/>
          </a:prstGeom>
          <a:ln w="19050" cmpd="sng">
            <a:solidFill>
              <a:srgbClr val="FF0000"/>
            </a:solidFill>
            <a:prstDash val="sysDot"/>
            <a:tailEnd type="arrow" w="med" len="med"/>
          </a:ln>
          <a:effectLst/>
        </p:spPr>
        <p:style>
          <a:lnRef idx="2">
            <a:schemeClr val="accent1"/>
          </a:lnRef>
          <a:fillRef idx="0">
            <a:schemeClr val="accent1"/>
          </a:fillRef>
          <a:effectRef idx="1">
            <a:schemeClr val="accent1"/>
          </a:effectRef>
          <a:fontRef idx="minor">
            <a:schemeClr val="tx1"/>
          </a:fontRef>
        </p:style>
      </p:cxnSp>
      <p:sp>
        <p:nvSpPr>
          <p:cNvPr id="6" name="Rounded Rectangle 5">
            <a:extLst>
              <a:ext uri="{FF2B5EF4-FFF2-40B4-BE49-F238E27FC236}">
                <a16:creationId xmlns:a16="http://schemas.microsoft.com/office/drawing/2014/main" id="{12A083F0-C2E2-904C-83F1-2526C4FB4917}"/>
              </a:ext>
            </a:extLst>
          </p:cNvPr>
          <p:cNvSpPr/>
          <p:nvPr/>
        </p:nvSpPr>
        <p:spPr>
          <a:xfrm>
            <a:off x="160004" y="4773705"/>
            <a:ext cx="1981200" cy="762000"/>
          </a:xfrm>
          <a:prstGeom prst="roundRect">
            <a:avLst>
              <a:gd name="adj" fmla="val 9045"/>
            </a:avLst>
          </a:prstGeom>
          <a:noFill/>
          <a:ln w="19050" cmpd="sng">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FF0000"/>
                </a:solidFill>
                <a:effectLst>
                  <a:glow rad="127000">
                    <a:schemeClr val="tx1">
                      <a:alpha val="75000"/>
                    </a:schemeClr>
                  </a:glow>
                </a:effectLst>
              </a:rPr>
              <a:t>behavioural</a:t>
            </a:r>
            <a:br>
              <a:rPr lang="en-US" dirty="0">
                <a:solidFill>
                  <a:srgbClr val="FF0000"/>
                </a:solidFill>
                <a:effectLst>
                  <a:glow rad="127000">
                    <a:schemeClr val="tx1">
                      <a:alpha val="75000"/>
                    </a:schemeClr>
                  </a:glow>
                </a:effectLst>
              </a:rPr>
            </a:br>
            <a:r>
              <a:rPr lang="en-US" dirty="0">
                <a:solidFill>
                  <a:srgbClr val="FF0000"/>
                </a:solidFill>
                <a:effectLst>
                  <a:glow rad="127000">
                    <a:schemeClr val="tx1">
                      <a:alpha val="75000"/>
                    </a:schemeClr>
                  </a:glow>
                </a:effectLst>
              </a:rPr>
              <a:t>expectation</a:t>
            </a:r>
          </a:p>
        </p:txBody>
      </p:sp>
      <p:cxnSp>
        <p:nvCxnSpPr>
          <p:cNvPr id="7" name="Straight Arrow Connector 5">
            <a:extLst>
              <a:ext uri="{FF2B5EF4-FFF2-40B4-BE49-F238E27FC236}">
                <a16:creationId xmlns:a16="http://schemas.microsoft.com/office/drawing/2014/main" id="{3405FABE-CD43-FE43-891C-CFB63D76EA25}"/>
              </a:ext>
            </a:extLst>
          </p:cNvPr>
          <p:cNvCxnSpPr>
            <a:cxnSpLocks/>
          </p:cNvCxnSpPr>
          <p:nvPr/>
        </p:nvCxnSpPr>
        <p:spPr>
          <a:xfrm rot="10800000" flipV="1">
            <a:off x="2133600" y="1676400"/>
            <a:ext cx="269966" cy="161264"/>
          </a:xfrm>
          <a:prstGeom prst="bentConnector3">
            <a:avLst>
              <a:gd name="adj1" fmla="val 50000"/>
            </a:avLst>
          </a:prstGeom>
          <a:ln w="19050" cmpd="sng">
            <a:solidFill>
              <a:schemeClr val="bg1"/>
            </a:solidFill>
            <a:tailEnd type="arrow" w="med" len="med"/>
          </a:ln>
          <a:effectLst>
            <a:glow rad="127000">
              <a:schemeClr val="accent5">
                <a:lumMod val="20000"/>
                <a:lumOff val="80000"/>
                <a:alpha val="75000"/>
              </a:schemeClr>
            </a:glo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847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7AE687-39AF-7F44-A873-17BCADB21436}"/>
              </a:ext>
            </a:extLst>
          </p:cNvPr>
          <p:cNvPicPr>
            <a:picLocks noChangeAspect="1"/>
          </p:cNvPicPr>
          <p:nvPr/>
        </p:nvPicPr>
        <p:blipFill>
          <a:blip r:embed="rId3">
            <a:extLst>
              <a:ext uri="{BEBA8EAE-BF5A-486C-A8C5-ECC9F3942E4B}">
                <a14:imgProps xmlns:a14="http://schemas.microsoft.com/office/drawing/2010/main">
                  <a14:imgLayer>
                    <a14:imgEffect>
                      <a14:brightnessContrast bright="32000" contrast="16000"/>
                    </a14:imgEffect>
                  </a14:imgLayer>
                </a14:imgProps>
              </a:ext>
            </a:extLst>
          </a:blip>
          <a:stretch>
            <a:fillRect/>
          </a:stretch>
        </p:blipFill>
        <p:spPr>
          <a:xfrm>
            <a:off x="2236919" y="1275028"/>
            <a:ext cx="6934200" cy="4540720"/>
          </a:xfrm>
          <a:prstGeom prst="rect">
            <a:avLst/>
          </a:prstGeom>
        </p:spPr>
      </p:pic>
      <p:sp>
        <p:nvSpPr>
          <p:cNvPr id="3" name="Rounded Rectangle 2">
            <a:extLst>
              <a:ext uri="{FF2B5EF4-FFF2-40B4-BE49-F238E27FC236}">
                <a16:creationId xmlns:a16="http://schemas.microsoft.com/office/drawing/2014/main" id="{0A291FED-1327-8B47-AC80-50BDE724BEB9}"/>
              </a:ext>
            </a:extLst>
          </p:cNvPr>
          <p:cNvSpPr/>
          <p:nvPr/>
        </p:nvSpPr>
        <p:spPr>
          <a:xfrm>
            <a:off x="152400" y="1447800"/>
            <a:ext cx="1981200" cy="762000"/>
          </a:xfrm>
          <a:prstGeom prst="roundRect">
            <a:avLst>
              <a:gd name="adj" fmla="val 9045"/>
            </a:avLst>
          </a:prstGeom>
          <a:noFill/>
          <a:ln w="1905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representation </a:t>
            </a:r>
            <a:br>
              <a:rPr lang="en-US" dirty="0"/>
            </a:br>
            <a:r>
              <a:rPr lang="en-US" dirty="0"/>
              <a:t>of registration </a:t>
            </a:r>
          </a:p>
        </p:txBody>
      </p:sp>
      <p:cxnSp>
        <p:nvCxnSpPr>
          <p:cNvPr id="6" name="Straight Arrow Connector 5">
            <a:extLst>
              <a:ext uri="{FF2B5EF4-FFF2-40B4-BE49-F238E27FC236}">
                <a16:creationId xmlns:a16="http://schemas.microsoft.com/office/drawing/2014/main" id="{A7E28433-F8BF-EA48-85BB-ABB989CD0CA5}"/>
              </a:ext>
            </a:extLst>
          </p:cNvPr>
          <p:cNvCxnSpPr>
            <a:cxnSpLocks/>
          </p:cNvCxnSpPr>
          <p:nvPr/>
        </p:nvCxnSpPr>
        <p:spPr>
          <a:xfrm rot="16200000" flipH="1">
            <a:off x="1981200" y="1371600"/>
            <a:ext cx="533400" cy="2209800"/>
          </a:xfrm>
          <a:prstGeom prst="bentConnector2">
            <a:avLst/>
          </a:prstGeom>
          <a:ln w="19050" cmpd="sng">
            <a:solidFill>
              <a:schemeClr val="bg1"/>
            </a:solidFill>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5">
            <a:extLst>
              <a:ext uri="{FF2B5EF4-FFF2-40B4-BE49-F238E27FC236}">
                <a16:creationId xmlns:a16="http://schemas.microsoft.com/office/drawing/2014/main" id="{99F7F450-E9B0-DB41-B080-B6C64D4C5831}"/>
              </a:ext>
            </a:extLst>
          </p:cNvPr>
          <p:cNvCxnSpPr>
            <a:cxnSpLocks/>
          </p:cNvCxnSpPr>
          <p:nvPr/>
        </p:nvCxnSpPr>
        <p:spPr>
          <a:xfrm rot="10800000" flipV="1">
            <a:off x="2133600" y="1676400"/>
            <a:ext cx="269966" cy="161264"/>
          </a:xfrm>
          <a:prstGeom prst="bentConnector3">
            <a:avLst>
              <a:gd name="adj1" fmla="val 50000"/>
            </a:avLst>
          </a:prstGeom>
          <a:ln w="19050" cmpd="sng">
            <a:solidFill>
              <a:schemeClr val="bg1"/>
            </a:solidFill>
            <a:tailEnd type="arrow"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7147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cmpd="sng">
          <a:solidFill>
            <a:srgbClr val="FFFFFF"/>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chemeClr val="bg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800" dirty="0" smtClean="0">
            <a:solidFill>
              <a:schemeClr val="bg1"/>
            </a:solidFill>
            <a:latin typeface="Lato Regular"/>
            <a:cs typeface="Lato Regular"/>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1775</TotalTime>
  <Words>903</Words>
  <Application>Microsoft Macintosh PowerPoint</Application>
  <PresentationFormat>On-screen Show (4:3)</PresentationFormat>
  <Paragraphs>92</Paragraphs>
  <Slides>16</Slides>
  <Notes>10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Lato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sb</dc:creator>
  <cp:lastModifiedBy>s</cp:lastModifiedBy>
  <cp:revision>163</cp:revision>
  <cp:lastPrinted>2019-01-31T19:17:29Z</cp:lastPrinted>
  <dcterms:created xsi:type="dcterms:W3CDTF">2016-11-21T18:09:25Z</dcterms:created>
  <dcterms:modified xsi:type="dcterms:W3CDTF">2019-03-31T18:05:56Z</dcterms:modified>
</cp:coreProperties>
</file>